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56" r:id="rId2"/>
    <p:sldId id="257" r:id="rId3"/>
    <p:sldId id="258" r:id="rId4"/>
    <p:sldId id="314" r:id="rId5"/>
    <p:sldId id="315" r:id="rId6"/>
    <p:sldId id="259" r:id="rId7"/>
    <p:sldId id="260" r:id="rId8"/>
    <p:sldId id="261" r:id="rId9"/>
    <p:sldId id="262" r:id="rId10"/>
    <p:sldId id="316" r:id="rId11"/>
    <p:sldId id="317" r:id="rId12"/>
    <p:sldId id="318" r:id="rId13"/>
    <p:sldId id="319" r:id="rId14"/>
    <p:sldId id="320" r:id="rId15"/>
    <p:sldId id="321" r:id="rId16"/>
    <p:sldId id="265" r:id="rId17"/>
    <p:sldId id="263" r:id="rId18"/>
    <p:sldId id="264" r:id="rId19"/>
    <p:sldId id="267" r:id="rId20"/>
    <p:sldId id="268" r:id="rId21"/>
    <p:sldId id="322" r:id="rId22"/>
    <p:sldId id="269" r:id="rId23"/>
    <p:sldId id="271" r:id="rId24"/>
    <p:sldId id="272" r:id="rId25"/>
    <p:sldId id="274" r:id="rId26"/>
    <p:sldId id="323" r:id="rId27"/>
    <p:sldId id="324" r:id="rId28"/>
    <p:sldId id="325" r:id="rId29"/>
    <p:sldId id="275" r:id="rId30"/>
    <p:sldId id="278" r:id="rId31"/>
    <p:sldId id="276" r:id="rId32"/>
    <p:sldId id="326" r:id="rId33"/>
    <p:sldId id="327" r:id="rId34"/>
    <p:sldId id="273" r:id="rId35"/>
    <p:sldId id="328" r:id="rId36"/>
    <p:sldId id="329" r:id="rId37"/>
    <p:sldId id="330" r:id="rId38"/>
    <p:sldId id="298" r:id="rId39"/>
    <p:sldId id="331" r:id="rId40"/>
    <p:sldId id="332" r:id="rId41"/>
    <p:sldId id="333" r:id="rId42"/>
    <p:sldId id="334" r:id="rId43"/>
    <p:sldId id="335" r:id="rId44"/>
    <p:sldId id="270" r:id="rId45"/>
    <p:sldId id="336" r:id="rId46"/>
    <p:sldId id="337" r:id="rId47"/>
    <p:sldId id="277" r:id="rId48"/>
    <p:sldId id="338" r:id="rId49"/>
    <p:sldId id="291" r:id="rId50"/>
    <p:sldId id="339" r:id="rId51"/>
    <p:sldId id="340" r:id="rId52"/>
    <p:sldId id="341" r:id="rId53"/>
    <p:sldId id="342" r:id="rId54"/>
    <p:sldId id="279" r:id="rId55"/>
    <p:sldId id="280" r:id="rId56"/>
    <p:sldId id="281" r:id="rId57"/>
    <p:sldId id="283" r:id="rId58"/>
    <p:sldId id="284" r:id="rId59"/>
    <p:sldId id="282" r:id="rId60"/>
    <p:sldId id="286" r:id="rId61"/>
    <p:sldId id="285" r:id="rId62"/>
    <p:sldId id="343" r:id="rId63"/>
    <p:sldId id="287" r:id="rId64"/>
    <p:sldId id="288" r:id="rId65"/>
    <p:sldId id="300" r:id="rId66"/>
    <p:sldId id="301" r:id="rId67"/>
    <p:sldId id="304" r:id="rId68"/>
    <p:sldId id="303" r:id="rId69"/>
    <p:sldId id="295" r:id="rId70"/>
    <p:sldId id="289" r:id="rId71"/>
    <p:sldId id="290" r:id="rId72"/>
    <p:sldId id="292" r:id="rId73"/>
    <p:sldId id="293" r:id="rId74"/>
    <p:sldId id="305" r:id="rId75"/>
    <p:sldId id="306" r:id="rId7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C14F49-9E46-423B-B6F0-C2523A66DA71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1672F1C-884D-434F-9AC3-21FABDEFD70A}">
      <dgm:prSet phldrT="[文本]"/>
      <dgm:spPr/>
      <dgm:t>
        <a:bodyPr/>
        <a:lstStyle/>
        <a:p>
          <a:r>
            <a:rPr lang="zh-CN" altLang="en-US" dirty="0"/>
            <a:t>氨基酸</a:t>
          </a:r>
        </a:p>
      </dgm:t>
    </dgm:pt>
    <dgm:pt modelId="{86B90DE5-BA92-45ED-AE82-67FD8EDB5128}" type="parTrans" cxnId="{950E5D74-8AF3-4A14-8AAB-F75E9E1ABF07}">
      <dgm:prSet/>
      <dgm:spPr/>
      <dgm:t>
        <a:bodyPr/>
        <a:lstStyle/>
        <a:p>
          <a:endParaRPr lang="zh-CN" altLang="en-US"/>
        </a:p>
      </dgm:t>
    </dgm:pt>
    <dgm:pt modelId="{BB3F8BB7-977E-4676-89E8-2B4ED42D9FDA}" type="sibTrans" cxnId="{950E5D74-8AF3-4A14-8AAB-F75E9E1ABF07}">
      <dgm:prSet/>
      <dgm:spPr/>
      <dgm:t>
        <a:bodyPr/>
        <a:lstStyle/>
        <a:p>
          <a:endParaRPr lang="zh-CN" altLang="en-US"/>
        </a:p>
      </dgm:t>
    </dgm:pt>
    <dgm:pt modelId="{4828E05B-E8DC-48F9-A4ED-42D2FAD22883}">
      <dgm:prSet phldrT="[文本]"/>
      <dgm:spPr/>
      <dgm:t>
        <a:bodyPr/>
        <a:lstStyle/>
        <a:p>
          <a:r>
            <a:rPr lang="zh-CN" altLang="en-US" dirty="0"/>
            <a:t>非极性</a:t>
          </a:r>
          <a:endParaRPr lang="en-US" altLang="zh-CN" dirty="0"/>
        </a:p>
      </dgm:t>
    </dgm:pt>
    <dgm:pt modelId="{5F08C8A4-8280-432D-AD2A-0C26072510FB}" type="parTrans" cxnId="{73F57CAE-A7F5-4B70-8A16-8F4C62D163F6}">
      <dgm:prSet/>
      <dgm:spPr/>
      <dgm:t>
        <a:bodyPr/>
        <a:lstStyle/>
        <a:p>
          <a:endParaRPr lang="zh-CN" altLang="en-US"/>
        </a:p>
      </dgm:t>
    </dgm:pt>
    <dgm:pt modelId="{6CFA22EF-3D0A-4F81-ADDF-7D6A90A4F467}" type="sibTrans" cxnId="{73F57CAE-A7F5-4B70-8A16-8F4C62D163F6}">
      <dgm:prSet/>
      <dgm:spPr/>
      <dgm:t>
        <a:bodyPr/>
        <a:lstStyle/>
        <a:p>
          <a:endParaRPr lang="zh-CN" altLang="en-US"/>
        </a:p>
      </dgm:t>
    </dgm:pt>
    <dgm:pt modelId="{9301427B-A74F-4F47-AAC0-506A8587B196}">
      <dgm:prSet phldrT="[文本]"/>
      <dgm:spPr/>
      <dgm:t>
        <a:bodyPr/>
        <a:lstStyle/>
        <a:p>
          <a:r>
            <a:rPr lang="zh-CN" altLang="en-US" dirty="0"/>
            <a:t>极性</a:t>
          </a:r>
        </a:p>
      </dgm:t>
    </dgm:pt>
    <dgm:pt modelId="{7A20A948-D62E-4FDE-91F8-F22E3D0E523C}" type="parTrans" cxnId="{C2A98190-17D6-4FB2-9FAD-E23FD431E24C}">
      <dgm:prSet/>
      <dgm:spPr/>
      <dgm:t>
        <a:bodyPr/>
        <a:lstStyle/>
        <a:p>
          <a:endParaRPr lang="zh-CN" altLang="en-US"/>
        </a:p>
      </dgm:t>
    </dgm:pt>
    <dgm:pt modelId="{E246136D-D6DE-4EB9-A7C4-C526C81D6D78}" type="sibTrans" cxnId="{C2A98190-17D6-4FB2-9FAD-E23FD431E24C}">
      <dgm:prSet/>
      <dgm:spPr/>
      <dgm:t>
        <a:bodyPr/>
        <a:lstStyle/>
        <a:p>
          <a:endParaRPr lang="zh-CN" altLang="en-US"/>
        </a:p>
      </dgm:t>
    </dgm:pt>
    <dgm:pt modelId="{F2403FEE-89F7-4DA5-8B4E-4F00F2EE762B}">
      <dgm:prSet phldrT="[文本]"/>
      <dgm:spPr/>
      <dgm:t>
        <a:bodyPr/>
        <a:lstStyle/>
        <a:p>
          <a:r>
            <a:rPr lang="zh-CN" altLang="en-US" dirty="0"/>
            <a:t>不带电荷</a:t>
          </a:r>
        </a:p>
      </dgm:t>
    </dgm:pt>
    <dgm:pt modelId="{806D55E3-DE08-4EB8-91CA-39484589832B}" type="parTrans" cxnId="{68FE8904-7B49-40BF-9A47-DF7B2A7FD772}">
      <dgm:prSet/>
      <dgm:spPr/>
      <dgm:t>
        <a:bodyPr/>
        <a:lstStyle/>
        <a:p>
          <a:endParaRPr lang="zh-CN" altLang="en-US"/>
        </a:p>
      </dgm:t>
    </dgm:pt>
    <dgm:pt modelId="{E6B757BA-8248-46F7-99B0-F65A78F562C7}" type="sibTrans" cxnId="{68FE8904-7B49-40BF-9A47-DF7B2A7FD772}">
      <dgm:prSet/>
      <dgm:spPr/>
      <dgm:t>
        <a:bodyPr/>
        <a:lstStyle/>
        <a:p>
          <a:endParaRPr lang="zh-CN" altLang="en-US"/>
        </a:p>
      </dgm:t>
    </dgm:pt>
    <dgm:pt modelId="{EB24B5AD-F147-4B6B-9A79-46469C923B1C}">
      <dgm:prSet/>
      <dgm:spPr/>
      <dgm:t>
        <a:bodyPr/>
        <a:lstStyle/>
        <a:p>
          <a:r>
            <a:rPr lang="zh-CN" altLang="en-US" dirty="0"/>
            <a:t>带电荷</a:t>
          </a:r>
        </a:p>
      </dgm:t>
    </dgm:pt>
    <dgm:pt modelId="{1E189311-BEAE-47D9-B03B-B4DD083D83E3}" type="parTrans" cxnId="{56035F69-8826-4131-ABE1-B4DC28776250}">
      <dgm:prSet/>
      <dgm:spPr/>
      <dgm:t>
        <a:bodyPr/>
        <a:lstStyle/>
        <a:p>
          <a:endParaRPr lang="zh-CN" altLang="en-US"/>
        </a:p>
      </dgm:t>
    </dgm:pt>
    <dgm:pt modelId="{8DAF5663-F0C9-45F2-98B7-95CD614F0758}" type="sibTrans" cxnId="{56035F69-8826-4131-ABE1-B4DC28776250}">
      <dgm:prSet/>
      <dgm:spPr/>
      <dgm:t>
        <a:bodyPr/>
        <a:lstStyle/>
        <a:p>
          <a:endParaRPr lang="zh-CN" altLang="en-US"/>
        </a:p>
      </dgm:t>
    </dgm:pt>
    <dgm:pt modelId="{EC70229D-88A8-4145-9E73-D31FA30FA394}">
      <dgm:prSet/>
      <dgm:spPr/>
      <dgm:t>
        <a:bodyPr/>
        <a:lstStyle/>
        <a:p>
          <a:r>
            <a:rPr lang="zh-CN" altLang="en-US" dirty="0"/>
            <a:t>带正电荷</a:t>
          </a:r>
        </a:p>
      </dgm:t>
    </dgm:pt>
    <dgm:pt modelId="{41AB68B8-81AA-4776-A550-8247152E66B2}" type="parTrans" cxnId="{6F1C0BEB-2DF6-45E8-B107-74D3376A8F9F}">
      <dgm:prSet/>
      <dgm:spPr/>
      <dgm:t>
        <a:bodyPr/>
        <a:lstStyle/>
        <a:p>
          <a:endParaRPr lang="zh-CN" altLang="en-US"/>
        </a:p>
      </dgm:t>
    </dgm:pt>
    <dgm:pt modelId="{63DC6B74-6AA9-4455-BAD2-B4F5D4CC58FF}" type="sibTrans" cxnId="{6F1C0BEB-2DF6-45E8-B107-74D3376A8F9F}">
      <dgm:prSet/>
      <dgm:spPr/>
      <dgm:t>
        <a:bodyPr/>
        <a:lstStyle/>
        <a:p>
          <a:endParaRPr lang="zh-CN" altLang="en-US"/>
        </a:p>
      </dgm:t>
    </dgm:pt>
    <dgm:pt modelId="{AE9A1C9D-E8FA-445D-B46B-AB50568A74EE}">
      <dgm:prSet/>
      <dgm:spPr/>
      <dgm:t>
        <a:bodyPr/>
        <a:lstStyle/>
        <a:p>
          <a:r>
            <a:rPr lang="zh-CN" altLang="en-US" dirty="0"/>
            <a:t>带负电荷</a:t>
          </a:r>
        </a:p>
      </dgm:t>
    </dgm:pt>
    <dgm:pt modelId="{77975C39-85A2-4B00-A47D-54F9A6CCE7C3}" type="parTrans" cxnId="{69052598-6471-4C7A-925B-8C700C1148F0}">
      <dgm:prSet/>
      <dgm:spPr/>
      <dgm:t>
        <a:bodyPr/>
        <a:lstStyle/>
        <a:p>
          <a:endParaRPr lang="zh-CN" altLang="en-US"/>
        </a:p>
      </dgm:t>
    </dgm:pt>
    <dgm:pt modelId="{ED78B9D7-91BC-4FB7-8C02-64BBD430D8DB}" type="sibTrans" cxnId="{69052598-6471-4C7A-925B-8C700C1148F0}">
      <dgm:prSet/>
      <dgm:spPr/>
      <dgm:t>
        <a:bodyPr/>
        <a:lstStyle/>
        <a:p>
          <a:endParaRPr lang="zh-CN" altLang="en-US"/>
        </a:p>
      </dgm:t>
    </dgm:pt>
    <dgm:pt modelId="{21CAEC71-6CC1-4107-90C7-AD43317CF627}" type="pres">
      <dgm:prSet presAssocID="{5AC14F49-9E46-423B-B6F0-C2523A66DA71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044E845-94A1-4A83-9DAD-CA98523C8C2E}" type="pres">
      <dgm:prSet presAssocID="{71672F1C-884D-434F-9AC3-21FABDEFD70A}" presName="root1" presStyleCnt="0"/>
      <dgm:spPr/>
    </dgm:pt>
    <dgm:pt modelId="{297CF0FD-9D28-4A1C-8CA2-B58BA938B06E}" type="pres">
      <dgm:prSet presAssocID="{71672F1C-884D-434F-9AC3-21FABDEFD70A}" presName="LevelOneTextNode" presStyleLbl="node0" presStyleIdx="0" presStyleCnt="1">
        <dgm:presLayoutVars>
          <dgm:chPref val="3"/>
        </dgm:presLayoutVars>
      </dgm:prSet>
      <dgm:spPr/>
    </dgm:pt>
    <dgm:pt modelId="{8FA68361-EF5D-442D-BECD-1FA533E1909A}" type="pres">
      <dgm:prSet presAssocID="{71672F1C-884D-434F-9AC3-21FABDEFD70A}" presName="level2hierChild" presStyleCnt="0"/>
      <dgm:spPr/>
    </dgm:pt>
    <dgm:pt modelId="{7B706632-5A07-4C9C-A18A-1C01E323E9FE}" type="pres">
      <dgm:prSet presAssocID="{5F08C8A4-8280-432D-AD2A-0C26072510FB}" presName="conn2-1" presStyleLbl="parChTrans1D2" presStyleIdx="0" presStyleCnt="2"/>
      <dgm:spPr/>
    </dgm:pt>
    <dgm:pt modelId="{C7668668-861A-4696-BB7D-CF92B18174AF}" type="pres">
      <dgm:prSet presAssocID="{5F08C8A4-8280-432D-AD2A-0C26072510FB}" presName="connTx" presStyleLbl="parChTrans1D2" presStyleIdx="0" presStyleCnt="2"/>
      <dgm:spPr/>
    </dgm:pt>
    <dgm:pt modelId="{CF125A46-1676-40A3-91C8-A6EE1B3CDFF7}" type="pres">
      <dgm:prSet presAssocID="{4828E05B-E8DC-48F9-A4ED-42D2FAD22883}" presName="root2" presStyleCnt="0"/>
      <dgm:spPr/>
    </dgm:pt>
    <dgm:pt modelId="{6EEA3FA1-D08C-4375-A1D3-59E7B5AF5D06}" type="pres">
      <dgm:prSet presAssocID="{4828E05B-E8DC-48F9-A4ED-42D2FAD22883}" presName="LevelTwoTextNode" presStyleLbl="node2" presStyleIdx="0" presStyleCnt="2">
        <dgm:presLayoutVars>
          <dgm:chPref val="3"/>
        </dgm:presLayoutVars>
      </dgm:prSet>
      <dgm:spPr/>
    </dgm:pt>
    <dgm:pt modelId="{6C6B43EA-8C06-4E86-98D0-D60447BA4021}" type="pres">
      <dgm:prSet presAssocID="{4828E05B-E8DC-48F9-A4ED-42D2FAD22883}" presName="level3hierChild" presStyleCnt="0"/>
      <dgm:spPr/>
    </dgm:pt>
    <dgm:pt modelId="{15A37C58-4A89-437A-88D7-2DADD7530AC6}" type="pres">
      <dgm:prSet presAssocID="{7A20A948-D62E-4FDE-91F8-F22E3D0E523C}" presName="conn2-1" presStyleLbl="parChTrans1D2" presStyleIdx="1" presStyleCnt="2"/>
      <dgm:spPr/>
    </dgm:pt>
    <dgm:pt modelId="{B4327168-A2F0-4383-A4CA-2539C6B602A7}" type="pres">
      <dgm:prSet presAssocID="{7A20A948-D62E-4FDE-91F8-F22E3D0E523C}" presName="connTx" presStyleLbl="parChTrans1D2" presStyleIdx="1" presStyleCnt="2"/>
      <dgm:spPr/>
    </dgm:pt>
    <dgm:pt modelId="{49827DAD-861C-4690-9AE7-1F926F95FA72}" type="pres">
      <dgm:prSet presAssocID="{9301427B-A74F-4F47-AAC0-506A8587B196}" presName="root2" presStyleCnt="0"/>
      <dgm:spPr/>
    </dgm:pt>
    <dgm:pt modelId="{C60D3B91-2512-4EC6-9C7B-3F33C6C37406}" type="pres">
      <dgm:prSet presAssocID="{9301427B-A74F-4F47-AAC0-506A8587B196}" presName="LevelTwoTextNode" presStyleLbl="node2" presStyleIdx="1" presStyleCnt="2">
        <dgm:presLayoutVars>
          <dgm:chPref val="3"/>
        </dgm:presLayoutVars>
      </dgm:prSet>
      <dgm:spPr/>
    </dgm:pt>
    <dgm:pt modelId="{2A371478-6D36-49BD-9751-A0E4A08285D9}" type="pres">
      <dgm:prSet presAssocID="{9301427B-A74F-4F47-AAC0-506A8587B196}" presName="level3hierChild" presStyleCnt="0"/>
      <dgm:spPr/>
    </dgm:pt>
    <dgm:pt modelId="{37D034F4-75E9-486D-B5BE-F737952F02CF}" type="pres">
      <dgm:prSet presAssocID="{806D55E3-DE08-4EB8-91CA-39484589832B}" presName="conn2-1" presStyleLbl="parChTrans1D3" presStyleIdx="0" presStyleCnt="2"/>
      <dgm:spPr/>
    </dgm:pt>
    <dgm:pt modelId="{E4AFF1C1-2E3E-4142-9877-DFCBC42FF790}" type="pres">
      <dgm:prSet presAssocID="{806D55E3-DE08-4EB8-91CA-39484589832B}" presName="connTx" presStyleLbl="parChTrans1D3" presStyleIdx="0" presStyleCnt="2"/>
      <dgm:spPr/>
    </dgm:pt>
    <dgm:pt modelId="{4BEF6C47-CF28-4FC7-B58A-008B107A20F4}" type="pres">
      <dgm:prSet presAssocID="{F2403FEE-89F7-4DA5-8B4E-4F00F2EE762B}" presName="root2" presStyleCnt="0"/>
      <dgm:spPr/>
    </dgm:pt>
    <dgm:pt modelId="{4BD5B455-7F62-4366-AADE-E0E56A36B1C8}" type="pres">
      <dgm:prSet presAssocID="{F2403FEE-89F7-4DA5-8B4E-4F00F2EE762B}" presName="LevelTwoTextNode" presStyleLbl="node3" presStyleIdx="0" presStyleCnt="2">
        <dgm:presLayoutVars>
          <dgm:chPref val="3"/>
        </dgm:presLayoutVars>
      </dgm:prSet>
      <dgm:spPr/>
    </dgm:pt>
    <dgm:pt modelId="{F1EACD46-B4C8-4BDC-BAD5-B021632AEC73}" type="pres">
      <dgm:prSet presAssocID="{F2403FEE-89F7-4DA5-8B4E-4F00F2EE762B}" presName="level3hierChild" presStyleCnt="0"/>
      <dgm:spPr/>
    </dgm:pt>
    <dgm:pt modelId="{6512FC68-B78C-42C0-9367-F9FD45D7C02F}" type="pres">
      <dgm:prSet presAssocID="{1E189311-BEAE-47D9-B03B-B4DD083D83E3}" presName="conn2-1" presStyleLbl="parChTrans1D3" presStyleIdx="1" presStyleCnt="2"/>
      <dgm:spPr/>
    </dgm:pt>
    <dgm:pt modelId="{84137185-CAAB-4BAE-B011-B405E15BA8F5}" type="pres">
      <dgm:prSet presAssocID="{1E189311-BEAE-47D9-B03B-B4DD083D83E3}" presName="connTx" presStyleLbl="parChTrans1D3" presStyleIdx="1" presStyleCnt="2"/>
      <dgm:spPr/>
    </dgm:pt>
    <dgm:pt modelId="{CD9AA66D-EDCC-43DA-B58C-E9F1751E3BB9}" type="pres">
      <dgm:prSet presAssocID="{EB24B5AD-F147-4B6B-9A79-46469C923B1C}" presName="root2" presStyleCnt="0"/>
      <dgm:spPr/>
    </dgm:pt>
    <dgm:pt modelId="{AE2B3990-20D9-4215-8B94-DD2CE8E63EA8}" type="pres">
      <dgm:prSet presAssocID="{EB24B5AD-F147-4B6B-9A79-46469C923B1C}" presName="LevelTwoTextNode" presStyleLbl="node3" presStyleIdx="1" presStyleCnt="2">
        <dgm:presLayoutVars>
          <dgm:chPref val="3"/>
        </dgm:presLayoutVars>
      </dgm:prSet>
      <dgm:spPr/>
    </dgm:pt>
    <dgm:pt modelId="{9CA12EFA-F930-46B3-A717-DE8A158DDFCF}" type="pres">
      <dgm:prSet presAssocID="{EB24B5AD-F147-4B6B-9A79-46469C923B1C}" presName="level3hierChild" presStyleCnt="0"/>
      <dgm:spPr/>
    </dgm:pt>
    <dgm:pt modelId="{F3BA404C-32EB-44E3-B459-3B3C553E92F1}" type="pres">
      <dgm:prSet presAssocID="{41AB68B8-81AA-4776-A550-8247152E66B2}" presName="conn2-1" presStyleLbl="parChTrans1D4" presStyleIdx="0" presStyleCnt="2"/>
      <dgm:spPr/>
    </dgm:pt>
    <dgm:pt modelId="{5AEDD572-1291-4769-A93B-776D756813BC}" type="pres">
      <dgm:prSet presAssocID="{41AB68B8-81AA-4776-A550-8247152E66B2}" presName="connTx" presStyleLbl="parChTrans1D4" presStyleIdx="0" presStyleCnt="2"/>
      <dgm:spPr/>
    </dgm:pt>
    <dgm:pt modelId="{38352536-94E2-4630-AEAB-0BB70576312D}" type="pres">
      <dgm:prSet presAssocID="{EC70229D-88A8-4145-9E73-D31FA30FA394}" presName="root2" presStyleCnt="0"/>
      <dgm:spPr/>
    </dgm:pt>
    <dgm:pt modelId="{BD3DAC16-734D-48BC-B250-1EBEC907955C}" type="pres">
      <dgm:prSet presAssocID="{EC70229D-88A8-4145-9E73-D31FA30FA394}" presName="LevelTwoTextNode" presStyleLbl="node4" presStyleIdx="0" presStyleCnt="2">
        <dgm:presLayoutVars>
          <dgm:chPref val="3"/>
        </dgm:presLayoutVars>
      </dgm:prSet>
      <dgm:spPr/>
    </dgm:pt>
    <dgm:pt modelId="{231DEDA2-10DB-4E2A-8908-D1B47E77B82B}" type="pres">
      <dgm:prSet presAssocID="{EC70229D-88A8-4145-9E73-D31FA30FA394}" presName="level3hierChild" presStyleCnt="0"/>
      <dgm:spPr/>
    </dgm:pt>
    <dgm:pt modelId="{645BE51F-8BA7-41D8-A96A-AAD0264B70CE}" type="pres">
      <dgm:prSet presAssocID="{77975C39-85A2-4B00-A47D-54F9A6CCE7C3}" presName="conn2-1" presStyleLbl="parChTrans1D4" presStyleIdx="1" presStyleCnt="2"/>
      <dgm:spPr/>
    </dgm:pt>
    <dgm:pt modelId="{0F3BE50B-8D99-442C-9653-7AF3981F55BD}" type="pres">
      <dgm:prSet presAssocID="{77975C39-85A2-4B00-A47D-54F9A6CCE7C3}" presName="connTx" presStyleLbl="parChTrans1D4" presStyleIdx="1" presStyleCnt="2"/>
      <dgm:spPr/>
    </dgm:pt>
    <dgm:pt modelId="{08058076-BBE7-4B12-9C5C-53AB988249A1}" type="pres">
      <dgm:prSet presAssocID="{AE9A1C9D-E8FA-445D-B46B-AB50568A74EE}" presName="root2" presStyleCnt="0"/>
      <dgm:spPr/>
    </dgm:pt>
    <dgm:pt modelId="{4800FC60-FCE9-425D-9BC9-CEB04A2B3E8E}" type="pres">
      <dgm:prSet presAssocID="{AE9A1C9D-E8FA-445D-B46B-AB50568A74EE}" presName="LevelTwoTextNode" presStyleLbl="node4" presStyleIdx="1" presStyleCnt="2">
        <dgm:presLayoutVars>
          <dgm:chPref val="3"/>
        </dgm:presLayoutVars>
      </dgm:prSet>
      <dgm:spPr/>
    </dgm:pt>
    <dgm:pt modelId="{96A24786-9DE9-4B88-ACC9-D875F1292373}" type="pres">
      <dgm:prSet presAssocID="{AE9A1C9D-E8FA-445D-B46B-AB50568A74EE}" presName="level3hierChild" presStyleCnt="0"/>
      <dgm:spPr/>
    </dgm:pt>
  </dgm:ptLst>
  <dgm:cxnLst>
    <dgm:cxn modelId="{68FE8904-7B49-40BF-9A47-DF7B2A7FD772}" srcId="{9301427B-A74F-4F47-AAC0-506A8587B196}" destId="{F2403FEE-89F7-4DA5-8B4E-4F00F2EE762B}" srcOrd="0" destOrd="0" parTransId="{806D55E3-DE08-4EB8-91CA-39484589832B}" sibTransId="{E6B757BA-8248-46F7-99B0-F65A78F562C7}"/>
    <dgm:cxn modelId="{29E21C13-307C-49CC-A5AF-EC8F326A9651}" type="presOf" srcId="{77975C39-85A2-4B00-A47D-54F9A6CCE7C3}" destId="{645BE51F-8BA7-41D8-A96A-AAD0264B70CE}" srcOrd="0" destOrd="0" presId="urn:microsoft.com/office/officeart/2005/8/layout/hierarchy2"/>
    <dgm:cxn modelId="{53C3E217-3301-402F-8055-BFC92270A6D8}" type="presOf" srcId="{71672F1C-884D-434F-9AC3-21FABDEFD70A}" destId="{297CF0FD-9D28-4A1C-8CA2-B58BA938B06E}" srcOrd="0" destOrd="0" presId="urn:microsoft.com/office/officeart/2005/8/layout/hierarchy2"/>
    <dgm:cxn modelId="{2E20D81E-9225-4E9F-B537-C0E1D45B24D3}" type="presOf" srcId="{9301427B-A74F-4F47-AAC0-506A8587B196}" destId="{C60D3B91-2512-4EC6-9C7B-3F33C6C37406}" srcOrd="0" destOrd="0" presId="urn:microsoft.com/office/officeart/2005/8/layout/hierarchy2"/>
    <dgm:cxn modelId="{73EE2536-BB33-4A60-AD94-AAE6BF66BB54}" type="presOf" srcId="{5AC14F49-9E46-423B-B6F0-C2523A66DA71}" destId="{21CAEC71-6CC1-4107-90C7-AD43317CF627}" srcOrd="0" destOrd="0" presId="urn:microsoft.com/office/officeart/2005/8/layout/hierarchy2"/>
    <dgm:cxn modelId="{F09DCE40-40FF-4448-93E5-2BB4A89D6F3B}" type="presOf" srcId="{7A20A948-D62E-4FDE-91F8-F22E3D0E523C}" destId="{15A37C58-4A89-437A-88D7-2DADD7530AC6}" srcOrd="0" destOrd="0" presId="urn:microsoft.com/office/officeart/2005/8/layout/hierarchy2"/>
    <dgm:cxn modelId="{407F5561-29A5-421D-AD21-4DA60DB7544B}" type="presOf" srcId="{77975C39-85A2-4B00-A47D-54F9A6CCE7C3}" destId="{0F3BE50B-8D99-442C-9653-7AF3981F55BD}" srcOrd="1" destOrd="0" presId="urn:microsoft.com/office/officeart/2005/8/layout/hierarchy2"/>
    <dgm:cxn modelId="{84F0E061-D6BF-42B0-8FA1-1850846E573A}" type="presOf" srcId="{41AB68B8-81AA-4776-A550-8247152E66B2}" destId="{F3BA404C-32EB-44E3-B459-3B3C553E92F1}" srcOrd="0" destOrd="0" presId="urn:microsoft.com/office/officeart/2005/8/layout/hierarchy2"/>
    <dgm:cxn modelId="{180FE141-01AC-462D-91E6-FADDB90EEF6F}" type="presOf" srcId="{EB24B5AD-F147-4B6B-9A79-46469C923B1C}" destId="{AE2B3990-20D9-4215-8B94-DD2CE8E63EA8}" srcOrd="0" destOrd="0" presId="urn:microsoft.com/office/officeart/2005/8/layout/hierarchy2"/>
    <dgm:cxn modelId="{3748AA66-124E-49AD-B51C-4D04F8C585C2}" type="presOf" srcId="{41AB68B8-81AA-4776-A550-8247152E66B2}" destId="{5AEDD572-1291-4769-A93B-776D756813BC}" srcOrd="1" destOrd="0" presId="urn:microsoft.com/office/officeart/2005/8/layout/hierarchy2"/>
    <dgm:cxn modelId="{56035F69-8826-4131-ABE1-B4DC28776250}" srcId="{9301427B-A74F-4F47-AAC0-506A8587B196}" destId="{EB24B5AD-F147-4B6B-9A79-46469C923B1C}" srcOrd="1" destOrd="0" parTransId="{1E189311-BEAE-47D9-B03B-B4DD083D83E3}" sibTransId="{8DAF5663-F0C9-45F2-98B7-95CD614F0758}"/>
    <dgm:cxn modelId="{89E5A149-8B08-4918-8674-0ECC807C9466}" type="presOf" srcId="{4828E05B-E8DC-48F9-A4ED-42D2FAD22883}" destId="{6EEA3FA1-D08C-4375-A1D3-59E7B5AF5D06}" srcOrd="0" destOrd="0" presId="urn:microsoft.com/office/officeart/2005/8/layout/hierarchy2"/>
    <dgm:cxn modelId="{11F22F71-7DEF-41BF-B94C-4F3BFB7A4598}" type="presOf" srcId="{1E189311-BEAE-47D9-B03B-B4DD083D83E3}" destId="{6512FC68-B78C-42C0-9367-F9FD45D7C02F}" srcOrd="0" destOrd="0" presId="urn:microsoft.com/office/officeart/2005/8/layout/hierarchy2"/>
    <dgm:cxn modelId="{950E5D74-8AF3-4A14-8AAB-F75E9E1ABF07}" srcId="{5AC14F49-9E46-423B-B6F0-C2523A66DA71}" destId="{71672F1C-884D-434F-9AC3-21FABDEFD70A}" srcOrd="0" destOrd="0" parTransId="{86B90DE5-BA92-45ED-AE82-67FD8EDB5128}" sibTransId="{BB3F8BB7-977E-4676-89E8-2B4ED42D9FDA}"/>
    <dgm:cxn modelId="{ECBA7377-72B0-4412-8789-B331CA44B441}" type="presOf" srcId="{EC70229D-88A8-4145-9E73-D31FA30FA394}" destId="{BD3DAC16-734D-48BC-B250-1EBEC907955C}" srcOrd="0" destOrd="0" presId="urn:microsoft.com/office/officeart/2005/8/layout/hierarchy2"/>
    <dgm:cxn modelId="{C2A98190-17D6-4FB2-9FAD-E23FD431E24C}" srcId="{71672F1C-884D-434F-9AC3-21FABDEFD70A}" destId="{9301427B-A74F-4F47-AAC0-506A8587B196}" srcOrd="1" destOrd="0" parTransId="{7A20A948-D62E-4FDE-91F8-F22E3D0E523C}" sibTransId="{E246136D-D6DE-4EB9-A7C4-C526C81D6D78}"/>
    <dgm:cxn modelId="{E9DBB796-983C-434B-AE23-63E487B3ACE5}" type="presOf" srcId="{806D55E3-DE08-4EB8-91CA-39484589832B}" destId="{E4AFF1C1-2E3E-4142-9877-DFCBC42FF790}" srcOrd="1" destOrd="0" presId="urn:microsoft.com/office/officeart/2005/8/layout/hierarchy2"/>
    <dgm:cxn modelId="{69052598-6471-4C7A-925B-8C700C1148F0}" srcId="{EB24B5AD-F147-4B6B-9A79-46469C923B1C}" destId="{AE9A1C9D-E8FA-445D-B46B-AB50568A74EE}" srcOrd="1" destOrd="0" parTransId="{77975C39-85A2-4B00-A47D-54F9A6CCE7C3}" sibTransId="{ED78B9D7-91BC-4FB7-8C02-64BBD430D8DB}"/>
    <dgm:cxn modelId="{F685A09C-B0CC-4C38-A1D9-BCE5957B7B9A}" type="presOf" srcId="{5F08C8A4-8280-432D-AD2A-0C26072510FB}" destId="{C7668668-861A-4696-BB7D-CF92B18174AF}" srcOrd="1" destOrd="0" presId="urn:microsoft.com/office/officeart/2005/8/layout/hierarchy2"/>
    <dgm:cxn modelId="{73F57CAE-A7F5-4B70-8A16-8F4C62D163F6}" srcId="{71672F1C-884D-434F-9AC3-21FABDEFD70A}" destId="{4828E05B-E8DC-48F9-A4ED-42D2FAD22883}" srcOrd="0" destOrd="0" parTransId="{5F08C8A4-8280-432D-AD2A-0C26072510FB}" sibTransId="{6CFA22EF-3D0A-4F81-ADDF-7D6A90A4F467}"/>
    <dgm:cxn modelId="{5508B1B6-022F-43DF-982B-53308533BE23}" type="presOf" srcId="{806D55E3-DE08-4EB8-91CA-39484589832B}" destId="{37D034F4-75E9-486D-B5BE-F737952F02CF}" srcOrd="0" destOrd="0" presId="urn:microsoft.com/office/officeart/2005/8/layout/hierarchy2"/>
    <dgm:cxn modelId="{323BC4BC-F2F4-408E-9B2F-D1C4DF31A90F}" type="presOf" srcId="{7A20A948-D62E-4FDE-91F8-F22E3D0E523C}" destId="{B4327168-A2F0-4383-A4CA-2539C6B602A7}" srcOrd="1" destOrd="0" presId="urn:microsoft.com/office/officeart/2005/8/layout/hierarchy2"/>
    <dgm:cxn modelId="{175B8AC0-5572-4C3B-BCCE-556D105AA2F6}" type="presOf" srcId="{5F08C8A4-8280-432D-AD2A-0C26072510FB}" destId="{7B706632-5A07-4C9C-A18A-1C01E323E9FE}" srcOrd="0" destOrd="0" presId="urn:microsoft.com/office/officeart/2005/8/layout/hierarchy2"/>
    <dgm:cxn modelId="{102F28C8-B937-4232-B607-37D4955363E7}" type="presOf" srcId="{1E189311-BEAE-47D9-B03B-B4DD083D83E3}" destId="{84137185-CAAB-4BAE-B011-B405E15BA8F5}" srcOrd="1" destOrd="0" presId="urn:microsoft.com/office/officeart/2005/8/layout/hierarchy2"/>
    <dgm:cxn modelId="{6F1C0BEB-2DF6-45E8-B107-74D3376A8F9F}" srcId="{EB24B5AD-F147-4B6B-9A79-46469C923B1C}" destId="{EC70229D-88A8-4145-9E73-D31FA30FA394}" srcOrd="0" destOrd="0" parTransId="{41AB68B8-81AA-4776-A550-8247152E66B2}" sibTransId="{63DC6B74-6AA9-4455-BAD2-B4F5D4CC58FF}"/>
    <dgm:cxn modelId="{9C78F6EC-F5E8-4C4F-8C3F-CA8FDF1C76CC}" type="presOf" srcId="{F2403FEE-89F7-4DA5-8B4E-4F00F2EE762B}" destId="{4BD5B455-7F62-4366-AADE-E0E56A36B1C8}" srcOrd="0" destOrd="0" presId="urn:microsoft.com/office/officeart/2005/8/layout/hierarchy2"/>
    <dgm:cxn modelId="{0669A9F1-2C97-41F3-B120-A358FDBDC396}" type="presOf" srcId="{AE9A1C9D-E8FA-445D-B46B-AB50568A74EE}" destId="{4800FC60-FCE9-425D-9BC9-CEB04A2B3E8E}" srcOrd="0" destOrd="0" presId="urn:microsoft.com/office/officeart/2005/8/layout/hierarchy2"/>
    <dgm:cxn modelId="{E431973F-1E2C-4768-AD3B-EEC5BD849365}" type="presParOf" srcId="{21CAEC71-6CC1-4107-90C7-AD43317CF627}" destId="{1044E845-94A1-4A83-9DAD-CA98523C8C2E}" srcOrd="0" destOrd="0" presId="urn:microsoft.com/office/officeart/2005/8/layout/hierarchy2"/>
    <dgm:cxn modelId="{4F30927B-06AD-430F-9E32-55CCAAB9271E}" type="presParOf" srcId="{1044E845-94A1-4A83-9DAD-CA98523C8C2E}" destId="{297CF0FD-9D28-4A1C-8CA2-B58BA938B06E}" srcOrd="0" destOrd="0" presId="urn:microsoft.com/office/officeart/2005/8/layout/hierarchy2"/>
    <dgm:cxn modelId="{F4FAAAEE-55E0-4D07-9CE7-271BB32DAA62}" type="presParOf" srcId="{1044E845-94A1-4A83-9DAD-CA98523C8C2E}" destId="{8FA68361-EF5D-442D-BECD-1FA533E1909A}" srcOrd="1" destOrd="0" presId="urn:microsoft.com/office/officeart/2005/8/layout/hierarchy2"/>
    <dgm:cxn modelId="{501F5986-9852-43CB-9486-C2C62BA901D9}" type="presParOf" srcId="{8FA68361-EF5D-442D-BECD-1FA533E1909A}" destId="{7B706632-5A07-4C9C-A18A-1C01E323E9FE}" srcOrd="0" destOrd="0" presId="urn:microsoft.com/office/officeart/2005/8/layout/hierarchy2"/>
    <dgm:cxn modelId="{0CD04FDE-F4FD-42EA-825D-E55A76D4540E}" type="presParOf" srcId="{7B706632-5A07-4C9C-A18A-1C01E323E9FE}" destId="{C7668668-861A-4696-BB7D-CF92B18174AF}" srcOrd="0" destOrd="0" presId="urn:microsoft.com/office/officeart/2005/8/layout/hierarchy2"/>
    <dgm:cxn modelId="{E5F385AF-FD8C-4EA3-86B8-34CB6C16C569}" type="presParOf" srcId="{8FA68361-EF5D-442D-BECD-1FA533E1909A}" destId="{CF125A46-1676-40A3-91C8-A6EE1B3CDFF7}" srcOrd="1" destOrd="0" presId="urn:microsoft.com/office/officeart/2005/8/layout/hierarchy2"/>
    <dgm:cxn modelId="{E3032A67-B782-4D5C-9D15-79CA3ABE4BA5}" type="presParOf" srcId="{CF125A46-1676-40A3-91C8-A6EE1B3CDFF7}" destId="{6EEA3FA1-D08C-4375-A1D3-59E7B5AF5D06}" srcOrd="0" destOrd="0" presId="urn:microsoft.com/office/officeart/2005/8/layout/hierarchy2"/>
    <dgm:cxn modelId="{DA1CC4D0-223B-4298-97AC-21E6901601B2}" type="presParOf" srcId="{CF125A46-1676-40A3-91C8-A6EE1B3CDFF7}" destId="{6C6B43EA-8C06-4E86-98D0-D60447BA4021}" srcOrd="1" destOrd="0" presId="urn:microsoft.com/office/officeart/2005/8/layout/hierarchy2"/>
    <dgm:cxn modelId="{E632F208-A9FA-4A78-B549-E17E7C9CCF7B}" type="presParOf" srcId="{8FA68361-EF5D-442D-BECD-1FA533E1909A}" destId="{15A37C58-4A89-437A-88D7-2DADD7530AC6}" srcOrd="2" destOrd="0" presId="urn:microsoft.com/office/officeart/2005/8/layout/hierarchy2"/>
    <dgm:cxn modelId="{5A59C420-9B17-4FF7-9794-C7A470006A55}" type="presParOf" srcId="{15A37C58-4A89-437A-88D7-2DADD7530AC6}" destId="{B4327168-A2F0-4383-A4CA-2539C6B602A7}" srcOrd="0" destOrd="0" presId="urn:microsoft.com/office/officeart/2005/8/layout/hierarchy2"/>
    <dgm:cxn modelId="{467610B4-BE26-4A45-9227-8AAE9179A56F}" type="presParOf" srcId="{8FA68361-EF5D-442D-BECD-1FA533E1909A}" destId="{49827DAD-861C-4690-9AE7-1F926F95FA72}" srcOrd="3" destOrd="0" presId="urn:microsoft.com/office/officeart/2005/8/layout/hierarchy2"/>
    <dgm:cxn modelId="{5F3F61FA-95A1-4D5B-93D0-9E4A60D72A73}" type="presParOf" srcId="{49827DAD-861C-4690-9AE7-1F926F95FA72}" destId="{C60D3B91-2512-4EC6-9C7B-3F33C6C37406}" srcOrd="0" destOrd="0" presId="urn:microsoft.com/office/officeart/2005/8/layout/hierarchy2"/>
    <dgm:cxn modelId="{D80BCAB3-525D-4C2D-81A1-651138ABCD48}" type="presParOf" srcId="{49827DAD-861C-4690-9AE7-1F926F95FA72}" destId="{2A371478-6D36-49BD-9751-A0E4A08285D9}" srcOrd="1" destOrd="0" presId="urn:microsoft.com/office/officeart/2005/8/layout/hierarchy2"/>
    <dgm:cxn modelId="{A8776EA8-B345-42CA-BC82-01562B23AFB7}" type="presParOf" srcId="{2A371478-6D36-49BD-9751-A0E4A08285D9}" destId="{37D034F4-75E9-486D-B5BE-F737952F02CF}" srcOrd="0" destOrd="0" presId="urn:microsoft.com/office/officeart/2005/8/layout/hierarchy2"/>
    <dgm:cxn modelId="{BBFBED0D-49FB-406D-80A6-0E1CC4BCA66D}" type="presParOf" srcId="{37D034F4-75E9-486D-B5BE-F737952F02CF}" destId="{E4AFF1C1-2E3E-4142-9877-DFCBC42FF790}" srcOrd="0" destOrd="0" presId="urn:microsoft.com/office/officeart/2005/8/layout/hierarchy2"/>
    <dgm:cxn modelId="{E61D07DB-58BA-4816-ABA2-422CC350597A}" type="presParOf" srcId="{2A371478-6D36-49BD-9751-A0E4A08285D9}" destId="{4BEF6C47-CF28-4FC7-B58A-008B107A20F4}" srcOrd="1" destOrd="0" presId="urn:microsoft.com/office/officeart/2005/8/layout/hierarchy2"/>
    <dgm:cxn modelId="{32E83BE3-A945-4F80-8CBE-0090A5F0F318}" type="presParOf" srcId="{4BEF6C47-CF28-4FC7-B58A-008B107A20F4}" destId="{4BD5B455-7F62-4366-AADE-E0E56A36B1C8}" srcOrd="0" destOrd="0" presId="urn:microsoft.com/office/officeart/2005/8/layout/hierarchy2"/>
    <dgm:cxn modelId="{20FF23DC-D8C6-4E10-929C-46C82B54D101}" type="presParOf" srcId="{4BEF6C47-CF28-4FC7-B58A-008B107A20F4}" destId="{F1EACD46-B4C8-4BDC-BAD5-B021632AEC73}" srcOrd="1" destOrd="0" presId="urn:microsoft.com/office/officeart/2005/8/layout/hierarchy2"/>
    <dgm:cxn modelId="{694DD4C2-290B-47C9-A00A-0908B6A9A7E2}" type="presParOf" srcId="{2A371478-6D36-49BD-9751-A0E4A08285D9}" destId="{6512FC68-B78C-42C0-9367-F9FD45D7C02F}" srcOrd="2" destOrd="0" presId="urn:microsoft.com/office/officeart/2005/8/layout/hierarchy2"/>
    <dgm:cxn modelId="{3F85103B-AE71-413E-873C-6F074E4FB3E2}" type="presParOf" srcId="{6512FC68-B78C-42C0-9367-F9FD45D7C02F}" destId="{84137185-CAAB-4BAE-B011-B405E15BA8F5}" srcOrd="0" destOrd="0" presId="urn:microsoft.com/office/officeart/2005/8/layout/hierarchy2"/>
    <dgm:cxn modelId="{EF2E4CF5-CB75-4E1F-A0A9-F3F7FF4019A4}" type="presParOf" srcId="{2A371478-6D36-49BD-9751-A0E4A08285D9}" destId="{CD9AA66D-EDCC-43DA-B58C-E9F1751E3BB9}" srcOrd="3" destOrd="0" presId="urn:microsoft.com/office/officeart/2005/8/layout/hierarchy2"/>
    <dgm:cxn modelId="{85379F41-3A82-4199-8908-3EB5DF9EA502}" type="presParOf" srcId="{CD9AA66D-EDCC-43DA-B58C-E9F1751E3BB9}" destId="{AE2B3990-20D9-4215-8B94-DD2CE8E63EA8}" srcOrd="0" destOrd="0" presId="urn:microsoft.com/office/officeart/2005/8/layout/hierarchy2"/>
    <dgm:cxn modelId="{F2C7EC22-1F72-4449-9006-E6F412B8F56D}" type="presParOf" srcId="{CD9AA66D-EDCC-43DA-B58C-E9F1751E3BB9}" destId="{9CA12EFA-F930-46B3-A717-DE8A158DDFCF}" srcOrd="1" destOrd="0" presId="urn:microsoft.com/office/officeart/2005/8/layout/hierarchy2"/>
    <dgm:cxn modelId="{6CD003E9-2B8F-4FE5-92B4-88D4E91FC87A}" type="presParOf" srcId="{9CA12EFA-F930-46B3-A717-DE8A158DDFCF}" destId="{F3BA404C-32EB-44E3-B459-3B3C553E92F1}" srcOrd="0" destOrd="0" presId="urn:microsoft.com/office/officeart/2005/8/layout/hierarchy2"/>
    <dgm:cxn modelId="{CCC0C8AE-3A2C-4EEF-8A6B-898CACF5C4D7}" type="presParOf" srcId="{F3BA404C-32EB-44E3-B459-3B3C553E92F1}" destId="{5AEDD572-1291-4769-A93B-776D756813BC}" srcOrd="0" destOrd="0" presId="urn:microsoft.com/office/officeart/2005/8/layout/hierarchy2"/>
    <dgm:cxn modelId="{7C6855C7-2A2B-4616-9C69-42CEFB77B948}" type="presParOf" srcId="{9CA12EFA-F930-46B3-A717-DE8A158DDFCF}" destId="{38352536-94E2-4630-AEAB-0BB70576312D}" srcOrd="1" destOrd="0" presId="urn:microsoft.com/office/officeart/2005/8/layout/hierarchy2"/>
    <dgm:cxn modelId="{BC746D40-45AC-4E2D-AD2B-453971D0F148}" type="presParOf" srcId="{38352536-94E2-4630-AEAB-0BB70576312D}" destId="{BD3DAC16-734D-48BC-B250-1EBEC907955C}" srcOrd="0" destOrd="0" presId="urn:microsoft.com/office/officeart/2005/8/layout/hierarchy2"/>
    <dgm:cxn modelId="{B5FCFCB1-04D0-4407-8314-CB5576CB0A95}" type="presParOf" srcId="{38352536-94E2-4630-AEAB-0BB70576312D}" destId="{231DEDA2-10DB-4E2A-8908-D1B47E77B82B}" srcOrd="1" destOrd="0" presId="urn:microsoft.com/office/officeart/2005/8/layout/hierarchy2"/>
    <dgm:cxn modelId="{3A47261D-0867-4EB1-A431-1161BD2032A4}" type="presParOf" srcId="{9CA12EFA-F930-46B3-A717-DE8A158DDFCF}" destId="{645BE51F-8BA7-41D8-A96A-AAD0264B70CE}" srcOrd="2" destOrd="0" presId="urn:microsoft.com/office/officeart/2005/8/layout/hierarchy2"/>
    <dgm:cxn modelId="{C16F1D15-7F1A-45A9-B164-E606B7C39180}" type="presParOf" srcId="{645BE51F-8BA7-41D8-A96A-AAD0264B70CE}" destId="{0F3BE50B-8D99-442C-9653-7AF3981F55BD}" srcOrd="0" destOrd="0" presId="urn:microsoft.com/office/officeart/2005/8/layout/hierarchy2"/>
    <dgm:cxn modelId="{C40EAE10-BD78-402B-A25F-FAEF7B8E016B}" type="presParOf" srcId="{9CA12EFA-F930-46B3-A717-DE8A158DDFCF}" destId="{08058076-BBE7-4B12-9C5C-53AB988249A1}" srcOrd="3" destOrd="0" presId="urn:microsoft.com/office/officeart/2005/8/layout/hierarchy2"/>
    <dgm:cxn modelId="{6603EE44-C90A-4126-AEA9-ED8B2F57BEEE}" type="presParOf" srcId="{08058076-BBE7-4B12-9C5C-53AB988249A1}" destId="{4800FC60-FCE9-425D-9BC9-CEB04A2B3E8E}" srcOrd="0" destOrd="0" presId="urn:microsoft.com/office/officeart/2005/8/layout/hierarchy2"/>
    <dgm:cxn modelId="{D069DA24-42D2-4428-9951-DD4EDF7D3DCB}" type="presParOf" srcId="{08058076-BBE7-4B12-9C5C-53AB988249A1}" destId="{96A24786-9DE9-4B88-ACC9-D875F129237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7T03:13:03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7T03:13:03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7T03:13:03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7T03:13:03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7T03:13:03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7T03:13:03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7T03:13:03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7T03:13:03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7T03:13:03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7T03:13:03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7T03:13:03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7T03:13:03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9C284-4C02-4E1E-89D7-C99DC0C1E045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34A8B6-0AB6-4400-9BB7-B4E056630B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15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Watson JD and Crick FHC (1953a) A structure for deoxyribose nucleic acid. Nature 140 171:737-738.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584439-657D-463C-A7B3-92C82AA5A48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913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负超螺旋有助于松弛，解旋</a:t>
            </a:r>
            <a:endParaRPr lang="en-US" altLang="zh-CN"/>
          </a:p>
          <a:p>
            <a:r>
              <a:rPr lang="en-US" altLang="zh-CN"/>
              <a:t>30nm</a:t>
            </a:r>
            <a:r>
              <a:rPr lang="zh-CN" altLang="en-US"/>
              <a:t>纤丝为左手螺旋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584439-657D-463C-A7B3-92C82AA5A48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161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Watson JD and Crick FHC (1953b) Genetical implications of the structure of deoxyribonucleic acid. Nature 171:964-967.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584439-657D-463C-A7B3-92C82AA5A48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0122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50EE3-3E8C-46F3-B5B3-98FD08C08F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6B36420-348B-4A97-83D4-11DC6DDD18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7DD975-BE34-4C94-8290-548A04853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345B5-A6BD-4737-BFF6-A2EC9D5D5E9D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FE72EE-B61A-433A-8D0D-F91285BE3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A6BB1F-2910-4F8F-935A-65E23F24E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EDC3A-6D4B-4369-B6C7-C50AECBA98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3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E62B75-D36E-4D01-9BAD-C8F9F6675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D5803AF-2C24-4247-8C3D-869C3BB5D5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2D0A6B-4BE3-4F8F-92B0-5C781FB5A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345B5-A6BD-4737-BFF6-A2EC9D5D5E9D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4DB356-108B-4D34-88DF-5E7621ABC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62C924-B2BF-4141-AD76-8149715BF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EDC3A-6D4B-4369-B6C7-C50AECBA98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271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9192888-BCF7-4EEF-B66C-3CFC0FBE81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EB80EAB-19C7-4FF7-8659-49766A30B8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AC0940-89E5-4427-A711-2F4AFE948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345B5-A6BD-4737-BFF6-A2EC9D5D5E9D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14883A-1E0F-4D87-8E86-9CE0EAEFF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F3E24F-B293-4DC8-BEAA-F63AF7350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EDC3A-6D4B-4369-B6C7-C50AECBA98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832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0B0E56-6A44-4168-9D0C-1004EC7B0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3DFB2B-EA40-4751-BCDB-93EA76CA6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16D900-A118-42D4-A103-036EAB0B7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345B5-A6BD-4737-BFF6-A2EC9D5D5E9D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D4244D-23E4-4353-BFB7-5F25FDF2A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3FE52F-EC44-4338-83FA-8644C0619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EDC3A-6D4B-4369-B6C7-C50AECBA98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587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B6D46C-4594-40B1-9547-74D735D7E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751AB6-BE7E-421C-8C70-A342AA87C3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909F57-6065-4346-9878-D9BE1104E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345B5-A6BD-4737-BFF6-A2EC9D5D5E9D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1A6FB1-D2B5-40AC-AA2C-BDBBFE11E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669E8F-E26E-4DF1-9B60-4EA90A624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EDC3A-6D4B-4369-B6C7-C50AECBA98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5261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29550E-2FDD-4FD2-A583-DA35222F2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3D0DFF-233C-4BDC-B1BC-245AB04136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0B5D05-60FF-468B-903A-05F4385AD0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07D7BD-E41C-40A1-8D27-099CDFC54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345B5-A6BD-4737-BFF6-A2EC9D5D5E9D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DB49D53-6C2B-4703-9D73-159F4C47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F3D0335-9D7E-443D-8CB2-EEF902F8E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EDC3A-6D4B-4369-B6C7-C50AECBA98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879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F334A0-FD6A-4DAB-9093-1F247181A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909391-59E6-476D-8EA8-7639E2FDE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E7EB92D-D704-4A08-BC54-B02443D45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C7AEB41-DCD0-4188-85B9-C18C15848A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67A0D1B-4FFC-4035-88B4-C2570EDF93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2F536A7-A1D3-4D9F-9370-211B02016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345B5-A6BD-4737-BFF6-A2EC9D5D5E9D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7524F9B-DDD5-4DEB-BB5B-B295F0ECC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B971F24-788B-4AD0-8330-6401E9359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EDC3A-6D4B-4369-B6C7-C50AECBA98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584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CE7A33-60DA-4B62-BF02-A4E00B505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A5B2DC0-4E45-4623-86D9-2C2590748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345B5-A6BD-4737-BFF6-A2EC9D5D5E9D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D0F2658-D606-46C7-9131-E90AC5217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CCB8D7A-1D0F-44B3-AC27-6C4E06D02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EDC3A-6D4B-4369-B6C7-C50AECBA98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289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6019AFC-C836-4A50-8905-694607FA2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345B5-A6BD-4737-BFF6-A2EC9D5D5E9D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45E4A32-6AC9-40AB-A149-F128926F6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78FA7C-EE91-42FC-8D96-67A177D88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EDC3A-6D4B-4369-B6C7-C50AECBA98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009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5A3D41-3F59-40AB-AAF6-F17994343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D2D99A-8307-4F84-BE05-8D5622C56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20F56C5-07C5-4277-9431-72758A7CCA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48F65DD-22BD-44FD-9F7C-63F32DBF3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345B5-A6BD-4737-BFF6-A2EC9D5D5E9D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41D2A6D-1994-4CA1-97BB-384F7CA60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33F786-9E16-4935-9BCF-43374BC81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EDC3A-6D4B-4369-B6C7-C50AECBA98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192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57F040-EECB-4C51-A9D8-3230860E7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AF1A261-C7B2-4373-9ADC-C7DB98237C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CDB3AC-5497-453E-9D2C-88F952B24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37DCFE3-1522-4FA5-8C84-143A5FAA1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345B5-A6BD-4737-BFF6-A2EC9D5D5E9D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827424-40C4-4B13-A4C9-F3F06DCD1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B8B57D-2690-4653-BF65-0E50D75EF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EDC3A-6D4B-4369-B6C7-C50AECBA98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26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D513E02-CDB9-4260-ABED-7F6EFE152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25BB4D1-E8A8-4F35-A4A6-1EB59A12C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DCA6E4-7AC4-439D-A5FD-35A2F2B3E1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345B5-A6BD-4737-BFF6-A2EC9D5D5E9D}" type="datetimeFigureOut">
              <a:rPr lang="zh-CN" altLang="en-US" smtClean="0"/>
              <a:t>2022/3/18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C9EB6B-3B28-49AE-AD13-C08FE8F84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E584A3-9FF6-4D3C-8C1E-D8FF745D2F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6EDC3A-6D4B-4369-B6C7-C50AECBA98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906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m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diagramLayout" Target="../diagrams/layout1.xml"/><Relationship Id="rId7" Type="http://schemas.openxmlformats.org/officeDocument/2006/relationships/image" Target="../media/image36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39.jp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8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png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A50DEA9-68B3-4211-A97F-27A77FB3E84F}"/>
              </a:ext>
            </a:extLst>
          </p:cNvPr>
          <p:cNvSpPr txBox="1"/>
          <p:nvPr/>
        </p:nvSpPr>
        <p:spPr>
          <a:xfrm>
            <a:off x="4829175" y="2581275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/>
              <a:t>中心法则</a:t>
            </a:r>
            <a:r>
              <a:rPr lang="en-US" altLang="zh-CN"/>
              <a:t>——</a:t>
            </a:r>
            <a:r>
              <a:rPr lang="zh-CN" altLang="en-US"/>
              <a:t>复制和转录</a:t>
            </a:r>
            <a:endParaRPr lang="en-US" altLang="zh-CN"/>
          </a:p>
          <a:p>
            <a:pPr algn="ctr"/>
            <a:r>
              <a:rPr lang="zh-CN" altLang="en-US"/>
              <a:t>李璞泽</a:t>
            </a:r>
            <a:r>
              <a:rPr lang="en-US" altLang="zh-CN"/>
              <a:t>&amp;</a:t>
            </a:r>
            <a:r>
              <a:rPr lang="zh-CN" altLang="en-US"/>
              <a:t>樊一鸣</a:t>
            </a:r>
          </a:p>
        </p:txBody>
      </p:sp>
    </p:spTree>
    <p:extLst>
      <p:ext uri="{BB962C8B-B14F-4D97-AF65-F5344CB8AC3E}">
        <p14:creationId xmlns:p14="http://schemas.microsoft.com/office/powerpoint/2010/main" val="2306619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386C9F-683E-4A14-9AB9-49D056E10499}"/>
              </a:ext>
            </a:extLst>
          </p:cNvPr>
          <p:cNvSpPr txBox="1"/>
          <p:nvPr/>
        </p:nvSpPr>
        <p:spPr>
          <a:xfrm>
            <a:off x="428625" y="37147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半不连续复制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DD7FD92-FBEE-4D4B-A949-289D74D483D7}"/>
              </a:ext>
            </a:extLst>
          </p:cNvPr>
          <p:cNvCxnSpPr>
            <a:cxnSpLocks/>
          </p:cNvCxnSpPr>
          <p:nvPr/>
        </p:nvCxnSpPr>
        <p:spPr>
          <a:xfrm>
            <a:off x="619125" y="5450443"/>
            <a:ext cx="1095375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4A585FF-1B35-432C-8329-A7FD972AD867}"/>
              </a:ext>
            </a:extLst>
          </p:cNvPr>
          <p:cNvCxnSpPr>
            <a:cxnSpLocks/>
          </p:cNvCxnSpPr>
          <p:nvPr/>
        </p:nvCxnSpPr>
        <p:spPr>
          <a:xfrm>
            <a:off x="619125" y="4681044"/>
            <a:ext cx="1095375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6901916-C5B6-4BDF-A6E5-8A3DEA826091}"/>
              </a:ext>
            </a:extLst>
          </p:cNvPr>
          <p:cNvSpPr txBox="1"/>
          <p:nvPr/>
        </p:nvSpPr>
        <p:spPr>
          <a:xfrm>
            <a:off x="357187" y="5296496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5’</a:t>
            </a:r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FE03CA7-0DCB-4B20-B15D-F6E4A97E0F94}"/>
              </a:ext>
            </a:extLst>
          </p:cNvPr>
          <p:cNvSpPr txBox="1"/>
          <p:nvPr/>
        </p:nvSpPr>
        <p:spPr>
          <a:xfrm>
            <a:off x="11577637" y="4496378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5’</a:t>
            </a:r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1F3AAB0-4056-46EA-91D8-62BE8FEA727A}"/>
              </a:ext>
            </a:extLst>
          </p:cNvPr>
          <p:cNvSpPr txBox="1"/>
          <p:nvPr/>
        </p:nvSpPr>
        <p:spPr>
          <a:xfrm>
            <a:off x="11558588" y="5319535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3’</a:t>
            </a:r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B782105-1DCC-4D55-A828-DD1B7325B9AE}"/>
              </a:ext>
            </a:extLst>
          </p:cNvPr>
          <p:cNvSpPr txBox="1"/>
          <p:nvPr/>
        </p:nvSpPr>
        <p:spPr>
          <a:xfrm>
            <a:off x="350044" y="4475782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3’</a:t>
            </a:r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D3E8A11-9080-46EF-9385-28B420AE0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68" y="1254858"/>
            <a:ext cx="5800085" cy="174158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D72A7DC-F78B-4313-A83E-2A66DD62626A}"/>
              </a:ext>
            </a:extLst>
          </p:cNvPr>
          <p:cNvSpPr txBox="1"/>
          <p:nvPr/>
        </p:nvSpPr>
        <p:spPr>
          <a:xfrm>
            <a:off x="5973915" y="1579603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5’</a:t>
            </a:r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DAD0C5E-19CF-43E5-8501-9C479D4765DE}"/>
              </a:ext>
            </a:extLst>
          </p:cNvPr>
          <p:cNvSpPr txBox="1"/>
          <p:nvPr/>
        </p:nvSpPr>
        <p:spPr>
          <a:xfrm>
            <a:off x="5966772" y="2261713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3’</a:t>
            </a:r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53BDE30-2C69-47B5-9AAC-DC8F6BE41E7F}"/>
              </a:ext>
            </a:extLst>
          </p:cNvPr>
          <p:cNvSpPr txBox="1"/>
          <p:nvPr/>
        </p:nvSpPr>
        <p:spPr>
          <a:xfrm>
            <a:off x="5973915" y="2554264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5’</a:t>
            </a:r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D02CF20-828C-4A9E-A540-1E5F08899A68}"/>
              </a:ext>
            </a:extLst>
          </p:cNvPr>
          <p:cNvSpPr txBox="1"/>
          <p:nvPr/>
        </p:nvSpPr>
        <p:spPr>
          <a:xfrm>
            <a:off x="5956055" y="1302604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3’</a:t>
            </a:r>
            <a:endParaRPr lang="zh-CN" altLang="en-US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780C546-969E-47A6-8AF8-8EA4A52CD8F0}"/>
              </a:ext>
            </a:extLst>
          </p:cNvPr>
          <p:cNvCxnSpPr/>
          <p:nvPr/>
        </p:nvCxnSpPr>
        <p:spPr>
          <a:xfrm flipH="1">
            <a:off x="5133975" y="3143250"/>
            <a:ext cx="839940" cy="0"/>
          </a:xfrm>
          <a:prstGeom prst="straightConnector1">
            <a:avLst/>
          </a:prstGeom>
          <a:ln w="19050">
            <a:solidFill>
              <a:srgbClr val="F250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463E4FFB-3135-46CA-87E8-2EEAD8D816A5}"/>
              </a:ext>
            </a:extLst>
          </p:cNvPr>
          <p:cNvCxnSpPr/>
          <p:nvPr/>
        </p:nvCxnSpPr>
        <p:spPr>
          <a:xfrm flipH="1">
            <a:off x="5182470" y="1254858"/>
            <a:ext cx="839940" cy="0"/>
          </a:xfrm>
          <a:prstGeom prst="straightConnector1">
            <a:avLst/>
          </a:prstGeom>
          <a:ln w="19050">
            <a:solidFill>
              <a:srgbClr val="F250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9BED893C-F116-45E1-A897-FC167C8E935C}"/>
              </a:ext>
            </a:extLst>
          </p:cNvPr>
          <p:cNvSpPr txBox="1"/>
          <p:nvPr/>
        </p:nvSpPr>
        <p:spPr>
          <a:xfrm>
            <a:off x="5368624" y="1070191"/>
            <a:ext cx="415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×</a:t>
            </a:r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A5404A2-6BF9-4855-B2A7-61B13879DAEF}"/>
              </a:ext>
            </a:extLst>
          </p:cNvPr>
          <p:cNvSpPr txBox="1"/>
          <p:nvPr/>
        </p:nvSpPr>
        <p:spPr>
          <a:xfrm>
            <a:off x="6811565" y="1300616"/>
            <a:ext cx="4944575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一条链按照</a:t>
            </a:r>
            <a:r>
              <a:rPr lang="en-US" altLang="zh-CN"/>
              <a:t>5’</a:t>
            </a:r>
            <a:r>
              <a:rPr lang="zh-CN" altLang="en-US"/>
              <a:t>→</a:t>
            </a:r>
            <a:r>
              <a:rPr lang="en-US" altLang="zh-CN"/>
              <a:t>3’</a:t>
            </a:r>
            <a:r>
              <a:rPr lang="zh-CN" altLang="en-US"/>
              <a:t>方向连续复制；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另一条链按照局部</a:t>
            </a:r>
            <a:r>
              <a:rPr lang="en-US" altLang="zh-CN"/>
              <a:t>5’</a:t>
            </a:r>
            <a:r>
              <a:rPr lang="zh-CN" altLang="en-US"/>
              <a:t>→</a:t>
            </a:r>
            <a:r>
              <a:rPr lang="en-US" altLang="zh-CN"/>
              <a:t>3’</a:t>
            </a:r>
            <a:r>
              <a:rPr lang="zh-CN" altLang="en-US"/>
              <a:t>方向不连续复制，需要</a:t>
            </a:r>
            <a:r>
              <a:rPr lang="en-US" altLang="zh-CN"/>
              <a:t>RNA</a:t>
            </a:r>
            <a:r>
              <a:rPr lang="zh-CN" altLang="en-US"/>
              <a:t>引物，形成冈崎片段。</a:t>
            </a:r>
            <a:endParaRPr lang="en-US" altLang="zh-CN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CF3091FC-AB05-4823-A0FC-7ADA0C3DF9F1}"/>
              </a:ext>
            </a:extLst>
          </p:cNvPr>
          <p:cNvCxnSpPr>
            <a:cxnSpLocks/>
          </p:cNvCxnSpPr>
          <p:nvPr/>
        </p:nvCxnSpPr>
        <p:spPr>
          <a:xfrm flipH="1" flipV="1">
            <a:off x="9677400" y="5229820"/>
            <a:ext cx="1419225" cy="1"/>
          </a:xfrm>
          <a:prstGeom prst="straightConnector1">
            <a:avLst/>
          </a:prstGeom>
          <a:ln w="38100">
            <a:solidFill>
              <a:srgbClr val="F250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030DD860-68F7-49BE-BDA3-93EF141131D3}"/>
              </a:ext>
            </a:extLst>
          </p:cNvPr>
          <p:cNvCxnSpPr>
            <a:cxnSpLocks/>
          </p:cNvCxnSpPr>
          <p:nvPr/>
        </p:nvCxnSpPr>
        <p:spPr>
          <a:xfrm flipV="1">
            <a:off x="11096625" y="5229820"/>
            <a:ext cx="461963" cy="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EBE4E98B-55BA-4256-9C93-09EF9B461D7E}"/>
              </a:ext>
            </a:extLst>
          </p:cNvPr>
          <p:cNvGrpSpPr/>
          <p:nvPr/>
        </p:nvGrpSpPr>
        <p:grpSpPr>
          <a:xfrm>
            <a:off x="10010775" y="4834992"/>
            <a:ext cx="1562100" cy="1"/>
            <a:chOff x="10010775" y="4834992"/>
            <a:chExt cx="1562100" cy="1"/>
          </a:xfrm>
        </p:grpSpPr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7F1158C7-E564-47E3-AB70-94CA772E41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0775" y="4834992"/>
              <a:ext cx="461963" cy="1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2D629207-FF3E-4BAB-A612-2165257D6498}"/>
                </a:ext>
              </a:extLst>
            </p:cNvPr>
            <p:cNvCxnSpPr/>
            <p:nvPr/>
          </p:nvCxnSpPr>
          <p:spPr>
            <a:xfrm>
              <a:off x="10472738" y="4834992"/>
              <a:ext cx="1100137" cy="0"/>
            </a:xfrm>
            <a:prstGeom prst="straightConnector1">
              <a:avLst/>
            </a:prstGeom>
            <a:ln w="38100">
              <a:solidFill>
                <a:srgbClr val="F250A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2428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386C9F-683E-4A14-9AB9-49D056E10499}"/>
              </a:ext>
            </a:extLst>
          </p:cNvPr>
          <p:cNvSpPr txBox="1"/>
          <p:nvPr/>
        </p:nvSpPr>
        <p:spPr>
          <a:xfrm>
            <a:off x="428625" y="37147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半不连续复制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DD7FD92-FBEE-4D4B-A949-289D74D483D7}"/>
              </a:ext>
            </a:extLst>
          </p:cNvPr>
          <p:cNvCxnSpPr>
            <a:cxnSpLocks/>
          </p:cNvCxnSpPr>
          <p:nvPr/>
        </p:nvCxnSpPr>
        <p:spPr>
          <a:xfrm>
            <a:off x="619125" y="5450443"/>
            <a:ext cx="1095375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4A585FF-1B35-432C-8329-A7FD972AD867}"/>
              </a:ext>
            </a:extLst>
          </p:cNvPr>
          <p:cNvCxnSpPr>
            <a:cxnSpLocks/>
          </p:cNvCxnSpPr>
          <p:nvPr/>
        </p:nvCxnSpPr>
        <p:spPr>
          <a:xfrm>
            <a:off x="619125" y="4681044"/>
            <a:ext cx="1095375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6901916-C5B6-4BDF-A6E5-8A3DEA826091}"/>
              </a:ext>
            </a:extLst>
          </p:cNvPr>
          <p:cNvSpPr txBox="1"/>
          <p:nvPr/>
        </p:nvSpPr>
        <p:spPr>
          <a:xfrm>
            <a:off x="357187" y="5296496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5’</a:t>
            </a:r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FE03CA7-0DCB-4B20-B15D-F6E4A97E0F94}"/>
              </a:ext>
            </a:extLst>
          </p:cNvPr>
          <p:cNvSpPr txBox="1"/>
          <p:nvPr/>
        </p:nvSpPr>
        <p:spPr>
          <a:xfrm>
            <a:off x="11577637" y="4496378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5’</a:t>
            </a:r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1F3AAB0-4056-46EA-91D8-62BE8FEA727A}"/>
              </a:ext>
            </a:extLst>
          </p:cNvPr>
          <p:cNvSpPr txBox="1"/>
          <p:nvPr/>
        </p:nvSpPr>
        <p:spPr>
          <a:xfrm>
            <a:off x="11558588" y="5319535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3’</a:t>
            </a:r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B782105-1DCC-4D55-A828-DD1B7325B9AE}"/>
              </a:ext>
            </a:extLst>
          </p:cNvPr>
          <p:cNvSpPr txBox="1"/>
          <p:nvPr/>
        </p:nvSpPr>
        <p:spPr>
          <a:xfrm>
            <a:off x="350044" y="4475782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3’</a:t>
            </a:r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D3E8A11-9080-46EF-9385-28B420AE0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68" y="1254858"/>
            <a:ext cx="5800085" cy="174158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D72A7DC-F78B-4313-A83E-2A66DD62626A}"/>
              </a:ext>
            </a:extLst>
          </p:cNvPr>
          <p:cNvSpPr txBox="1"/>
          <p:nvPr/>
        </p:nvSpPr>
        <p:spPr>
          <a:xfrm>
            <a:off x="5973915" y="1579603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5’</a:t>
            </a:r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DAD0C5E-19CF-43E5-8501-9C479D4765DE}"/>
              </a:ext>
            </a:extLst>
          </p:cNvPr>
          <p:cNvSpPr txBox="1"/>
          <p:nvPr/>
        </p:nvSpPr>
        <p:spPr>
          <a:xfrm>
            <a:off x="5966772" y="2261713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3’</a:t>
            </a:r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53BDE30-2C69-47B5-9AAC-DC8F6BE41E7F}"/>
              </a:ext>
            </a:extLst>
          </p:cNvPr>
          <p:cNvSpPr txBox="1"/>
          <p:nvPr/>
        </p:nvSpPr>
        <p:spPr>
          <a:xfrm>
            <a:off x="5973915" y="2554264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5’</a:t>
            </a:r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D02CF20-828C-4A9E-A540-1E5F08899A68}"/>
              </a:ext>
            </a:extLst>
          </p:cNvPr>
          <p:cNvSpPr txBox="1"/>
          <p:nvPr/>
        </p:nvSpPr>
        <p:spPr>
          <a:xfrm>
            <a:off x="5956055" y="1302604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3’</a:t>
            </a:r>
            <a:endParaRPr lang="zh-CN" altLang="en-US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780C546-969E-47A6-8AF8-8EA4A52CD8F0}"/>
              </a:ext>
            </a:extLst>
          </p:cNvPr>
          <p:cNvCxnSpPr/>
          <p:nvPr/>
        </p:nvCxnSpPr>
        <p:spPr>
          <a:xfrm flipH="1">
            <a:off x="5133975" y="3143250"/>
            <a:ext cx="839940" cy="0"/>
          </a:xfrm>
          <a:prstGeom prst="straightConnector1">
            <a:avLst/>
          </a:prstGeom>
          <a:ln w="19050">
            <a:solidFill>
              <a:srgbClr val="F250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463E4FFB-3135-46CA-87E8-2EEAD8D816A5}"/>
              </a:ext>
            </a:extLst>
          </p:cNvPr>
          <p:cNvCxnSpPr/>
          <p:nvPr/>
        </p:nvCxnSpPr>
        <p:spPr>
          <a:xfrm flipH="1">
            <a:off x="5182470" y="1254858"/>
            <a:ext cx="839940" cy="0"/>
          </a:xfrm>
          <a:prstGeom prst="straightConnector1">
            <a:avLst/>
          </a:prstGeom>
          <a:ln w="19050">
            <a:solidFill>
              <a:srgbClr val="F250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9BED893C-F116-45E1-A897-FC167C8E935C}"/>
              </a:ext>
            </a:extLst>
          </p:cNvPr>
          <p:cNvSpPr txBox="1"/>
          <p:nvPr/>
        </p:nvSpPr>
        <p:spPr>
          <a:xfrm>
            <a:off x="5368624" y="1070191"/>
            <a:ext cx="415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×</a:t>
            </a:r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A5404A2-6BF9-4855-B2A7-61B13879DAEF}"/>
              </a:ext>
            </a:extLst>
          </p:cNvPr>
          <p:cNvSpPr txBox="1"/>
          <p:nvPr/>
        </p:nvSpPr>
        <p:spPr>
          <a:xfrm>
            <a:off x="6811565" y="1300616"/>
            <a:ext cx="4944575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一条链按照</a:t>
            </a:r>
            <a:r>
              <a:rPr lang="en-US" altLang="zh-CN"/>
              <a:t>5’</a:t>
            </a:r>
            <a:r>
              <a:rPr lang="zh-CN" altLang="en-US"/>
              <a:t>→</a:t>
            </a:r>
            <a:r>
              <a:rPr lang="en-US" altLang="zh-CN"/>
              <a:t>3’</a:t>
            </a:r>
            <a:r>
              <a:rPr lang="zh-CN" altLang="en-US"/>
              <a:t>方向连续复制；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另一条链按照局部</a:t>
            </a:r>
            <a:r>
              <a:rPr lang="en-US" altLang="zh-CN"/>
              <a:t>5’</a:t>
            </a:r>
            <a:r>
              <a:rPr lang="zh-CN" altLang="en-US"/>
              <a:t>→</a:t>
            </a:r>
            <a:r>
              <a:rPr lang="en-US" altLang="zh-CN"/>
              <a:t>3’</a:t>
            </a:r>
            <a:r>
              <a:rPr lang="zh-CN" altLang="en-US"/>
              <a:t>方向不连续复制，需要</a:t>
            </a:r>
            <a:r>
              <a:rPr lang="en-US" altLang="zh-CN"/>
              <a:t>RNA</a:t>
            </a:r>
            <a:r>
              <a:rPr lang="zh-CN" altLang="en-US"/>
              <a:t>引物，形成冈崎片段。</a:t>
            </a:r>
            <a:endParaRPr lang="en-US" altLang="zh-CN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CF3091FC-AB05-4823-A0FC-7ADA0C3DF9F1}"/>
              </a:ext>
            </a:extLst>
          </p:cNvPr>
          <p:cNvCxnSpPr>
            <a:cxnSpLocks/>
          </p:cNvCxnSpPr>
          <p:nvPr/>
        </p:nvCxnSpPr>
        <p:spPr>
          <a:xfrm flipH="1" flipV="1">
            <a:off x="7743825" y="5229820"/>
            <a:ext cx="3352800" cy="1"/>
          </a:xfrm>
          <a:prstGeom prst="straightConnector1">
            <a:avLst/>
          </a:prstGeom>
          <a:ln w="38100">
            <a:solidFill>
              <a:srgbClr val="F250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030DD860-68F7-49BE-BDA3-93EF141131D3}"/>
              </a:ext>
            </a:extLst>
          </p:cNvPr>
          <p:cNvCxnSpPr>
            <a:cxnSpLocks/>
          </p:cNvCxnSpPr>
          <p:nvPr/>
        </p:nvCxnSpPr>
        <p:spPr>
          <a:xfrm flipV="1">
            <a:off x="11096625" y="5229820"/>
            <a:ext cx="461963" cy="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EBE4E98B-55BA-4256-9C93-09EF9B461D7E}"/>
              </a:ext>
            </a:extLst>
          </p:cNvPr>
          <p:cNvGrpSpPr/>
          <p:nvPr/>
        </p:nvGrpSpPr>
        <p:grpSpPr>
          <a:xfrm>
            <a:off x="10010775" y="4834992"/>
            <a:ext cx="1562100" cy="1"/>
            <a:chOff x="10010775" y="4834992"/>
            <a:chExt cx="1562100" cy="1"/>
          </a:xfrm>
        </p:grpSpPr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7F1158C7-E564-47E3-AB70-94CA772E41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0775" y="4834992"/>
              <a:ext cx="461963" cy="1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2D629207-FF3E-4BAB-A612-2165257D6498}"/>
                </a:ext>
              </a:extLst>
            </p:cNvPr>
            <p:cNvCxnSpPr/>
            <p:nvPr/>
          </p:nvCxnSpPr>
          <p:spPr>
            <a:xfrm>
              <a:off x="10472738" y="4834992"/>
              <a:ext cx="1100137" cy="0"/>
            </a:xfrm>
            <a:prstGeom prst="straightConnector1">
              <a:avLst/>
            </a:prstGeom>
            <a:ln w="38100">
              <a:solidFill>
                <a:srgbClr val="F250A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1A63C912-3985-4076-9A3C-D600A1AA6DEE}"/>
              </a:ext>
            </a:extLst>
          </p:cNvPr>
          <p:cNvGrpSpPr/>
          <p:nvPr/>
        </p:nvGrpSpPr>
        <p:grpSpPr>
          <a:xfrm>
            <a:off x="8027789" y="4833434"/>
            <a:ext cx="1562100" cy="1"/>
            <a:chOff x="10010775" y="4834992"/>
            <a:chExt cx="1562100" cy="1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47E78FE9-7CAF-44F8-89A4-BCB0B65D6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0775" y="4834992"/>
              <a:ext cx="461963" cy="1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F589BEA6-CCB7-46DA-AA07-242AA4A1AFD1}"/>
                </a:ext>
              </a:extLst>
            </p:cNvPr>
            <p:cNvCxnSpPr/>
            <p:nvPr/>
          </p:nvCxnSpPr>
          <p:spPr>
            <a:xfrm>
              <a:off x="10472738" y="4834992"/>
              <a:ext cx="1100137" cy="0"/>
            </a:xfrm>
            <a:prstGeom prst="straightConnector1">
              <a:avLst/>
            </a:prstGeom>
            <a:ln w="38100">
              <a:solidFill>
                <a:srgbClr val="F250A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1098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386C9F-683E-4A14-9AB9-49D056E10499}"/>
              </a:ext>
            </a:extLst>
          </p:cNvPr>
          <p:cNvSpPr txBox="1"/>
          <p:nvPr/>
        </p:nvSpPr>
        <p:spPr>
          <a:xfrm>
            <a:off x="428625" y="37147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半不连续复制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DD7FD92-FBEE-4D4B-A949-289D74D483D7}"/>
              </a:ext>
            </a:extLst>
          </p:cNvPr>
          <p:cNvCxnSpPr>
            <a:cxnSpLocks/>
          </p:cNvCxnSpPr>
          <p:nvPr/>
        </p:nvCxnSpPr>
        <p:spPr>
          <a:xfrm>
            <a:off x="619125" y="5450443"/>
            <a:ext cx="1095375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4A585FF-1B35-432C-8329-A7FD972AD867}"/>
              </a:ext>
            </a:extLst>
          </p:cNvPr>
          <p:cNvCxnSpPr>
            <a:cxnSpLocks/>
          </p:cNvCxnSpPr>
          <p:nvPr/>
        </p:nvCxnSpPr>
        <p:spPr>
          <a:xfrm>
            <a:off x="619125" y="4681044"/>
            <a:ext cx="1095375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6901916-C5B6-4BDF-A6E5-8A3DEA826091}"/>
              </a:ext>
            </a:extLst>
          </p:cNvPr>
          <p:cNvSpPr txBox="1"/>
          <p:nvPr/>
        </p:nvSpPr>
        <p:spPr>
          <a:xfrm>
            <a:off x="357187" y="5296496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5’</a:t>
            </a:r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FE03CA7-0DCB-4B20-B15D-F6E4A97E0F94}"/>
              </a:ext>
            </a:extLst>
          </p:cNvPr>
          <p:cNvSpPr txBox="1"/>
          <p:nvPr/>
        </p:nvSpPr>
        <p:spPr>
          <a:xfrm>
            <a:off x="11577637" y="4496378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5’</a:t>
            </a:r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1F3AAB0-4056-46EA-91D8-62BE8FEA727A}"/>
              </a:ext>
            </a:extLst>
          </p:cNvPr>
          <p:cNvSpPr txBox="1"/>
          <p:nvPr/>
        </p:nvSpPr>
        <p:spPr>
          <a:xfrm>
            <a:off x="11558588" y="5319535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3’</a:t>
            </a:r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B782105-1DCC-4D55-A828-DD1B7325B9AE}"/>
              </a:ext>
            </a:extLst>
          </p:cNvPr>
          <p:cNvSpPr txBox="1"/>
          <p:nvPr/>
        </p:nvSpPr>
        <p:spPr>
          <a:xfrm>
            <a:off x="350044" y="4475782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3’</a:t>
            </a:r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D3E8A11-9080-46EF-9385-28B420AE0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68" y="1254858"/>
            <a:ext cx="5800085" cy="174158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D72A7DC-F78B-4313-A83E-2A66DD62626A}"/>
              </a:ext>
            </a:extLst>
          </p:cNvPr>
          <p:cNvSpPr txBox="1"/>
          <p:nvPr/>
        </p:nvSpPr>
        <p:spPr>
          <a:xfrm>
            <a:off x="5973915" y="1579603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5’</a:t>
            </a:r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DAD0C5E-19CF-43E5-8501-9C479D4765DE}"/>
              </a:ext>
            </a:extLst>
          </p:cNvPr>
          <p:cNvSpPr txBox="1"/>
          <p:nvPr/>
        </p:nvSpPr>
        <p:spPr>
          <a:xfrm>
            <a:off x="5966772" y="2261713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3’</a:t>
            </a:r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53BDE30-2C69-47B5-9AAC-DC8F6BE41E7F}"/>
              </a:ext>
            </a:extLst>
          </p:cNvPr>
          <p:cNvSpPr txBox="1"/>
          <p:nvPr/>
        </p:nvSpPr>
        <p:spPr>
          <a:xfrm>
            <a:off x="5973915" y="2554264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5’</a:t>
            </a:r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D02CF20-828C-4A9E-A540-1E5F08899A68}"/>
              </a:ext>
            </a:extLst>
          </p:cNvPr>
          <p:cNvSpPr txBox="1"/>
          <p:nvPr/>
        </p:nvSpPr>
        <p:spPr>
          <a:xfrm>
            <a:off x="5956055" y="1302604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3’</a:t>
            </a:r>
            <a:endParaRPr lang="zh-CN" altLang="en-US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780C546-969E-47A6-8AF8-8EA4A52CD8F0}"/>
              </a:ext>
            </a:extLst>
          </p:cNvPr>
          <p:cNvCxnSpPr/>
          <p:nvPr/>
        </p:nvCxnSpPr>
        <p:spPr>
          <a:xfrm flipH="1">
            <a:off x="5133975" y="3143250"/>
            <a:ext cx="839940" cy="0"/>
          </a:xfrm>
          <a:prstGeom prst="straightConnector1">
            <a:avLst/>
          </a:prstGeom>
          <a:ln w="19050">
            <a:solidFill>
              <a:srgbClr val="F250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463E4FFB-3135-46CA-87E8-2EEAD8D816A5}"/>
              </a:ext>
            </a:extLst>
          </p:cNvPr>
          <p:cNvCxnSpPr/>
          <p:nvPr/>
        </p:nvCxnSpPr>
        <p:spPr>
          <a:xfrm flipH="1">
            <a:off x="5182470" y="1254858"/>
            <a:ext cx="839940" cy="0"/>
          </a:xfrm>
          <a:prstGeom prst="straightConnector1">
            <a:avLst/>
          </a:prstGeom>
          <a:ln w="19050">
            <a:solidFill>
              <a:srgbClr val="F250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9BED893C-F116-45E1-A897-FC167C8E935C}"/>
              </a:ext>
            </a:extLst>
          </p:cNvPr>
          <p:cNvSpPr txBox="1"/>
          <p:nvPr/>
        </p:nvSpPr>
        <p:spPr>
          <a:xfrm>
            <a:off x="5368624" y="1070191"/>
            <a:ext cx="415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×</a:t>
            </a:r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A5404A2-6BF9-4855-B2A7-61B13879DAEF}"/>
              </a:ext>
            </a:extLst>
          </p:cNvPr>
          <p:cNvSpPr txBox="1"/>
          <p:nvPr/>
        </p:nvSpPr>
        <p:spPr>
          <a:xfrm>
            <a:off x="6811565" y="1300616"/>
            <a:ext cx="4944575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一条链按照</a:t>
            </a:r>
            <a:r>
              <a:rPr lang="en-US" altLang="zh-CN"/>
              <a:t>5’</a:t>
            </a:r>
            <a:r>
              <a:rPr lang="zh-CN" altLang="en-US"/>
              <a:t>→</a:t>
            </a:r>
            <a:r>
              <a:rPr lang="en-US" altLang="zh-CN"/>
              <a:t>3’</a:t>
            </a:r>
            <a:r>
              <a:rPr lang="zh-CN" altLang="en-US"/>
              <a:t>方向连续复制；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另一条链按照局部</a:t>
            </a:r>
            <a:r>
              <a:rPr lang="en-US" altLang="zh-CN"/>
              <a:t>5’</a:t>
            </a:r>
            <a:r>
              <a:rPr lang="zh-CN" altLang="en-US"/>
              <a:t>→</a:t>
            </a:r>
            <a:r>
              <a:rPr lang="en-US" altLang="zh-CN"/>
              <a:t>3’</a:t>
            </a:r>
            <a:r>
              <a:rPr lang="zh-CN" altLang="en-US"/>
              <a:t>方向不连续复制，需要</a:t>
            </a:r>
            <a:r>
              <a:rPr lang="en-US" altLang="zh-CN"/>
              <a:t>RNA</a:t>
            </a:r>
            <a:r>
              <a:rPr lang="zh-CN" altLang="en-US"/>
              <a:t>引物，形成冈崎片段。</a:t>
            </a:r>
            <a:endParaRPr lang="en-US" altLang="zh-CN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CF3091FC-AB05-4823-A0FC-7ADA0C3DF9F1}"/>
              </a:ext>
            </a:extLst>
          </p:cNvPr>
          <p:cNvCxnSpPr>
            <a:cxnSpLocks/>
          </p:cNvCxnSpPr>
          <p:nvPr/>
        </p:nvCxnSpPr>
        <p:spPr>
          <a:xfrm flipH="1">
            <a:off x="5784248" y="5229821"/>
            <a:ext cx="5312377" cy="0"/>
          </a:xfrm>
          <a:prstGeom prst="straightConnector1">
            <a:avLst/>
          </a:prstGeom>
          <a:ln w="38100">
            <a:solidFill>
              <a:srgbClr val="F250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030DD860-68F7-49BE-BDA3-93EF141131D3}"/>
              </a:ext>
            </a:extLst>
          </p:cNvPr>
          <p:cNvCxnSpPr>
            <a:cxnSpLocks/>
          </p:cNvCxnSpPr>
          <p:nvPr/>
        </p:nvCxnSpPr>
        <p:spPr>
          <a:xfrm flipV="1">
            <a:off x="11096625" y="5229820"/>
            <a:ext cx="461963" cy="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EBE4E98B-55BA-4256-9C93-09EF9B461D7E}"/>
              </a:ext>
            </a:extLst>
          </p:cNvPr>
          <p:cNvGrpSpPr/>
          <p:nvPr/>
        </p:nvGrpSpPr>
        <p:grpSpPr>
          <a:xfrm>
            <a:off x="10010775" y="4834992"/>
            <a:ext cx="1562100" cy="1"/>
            <a:chOff x="10010775" y="4834992"/>
            <a:chExt cx="1562100" cy="1"/>
          </a:xfrm>
        </p:grpSpPr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7F1158C7-E564-47E3-AB70-94CA772E41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0775" y="4834992"/>
              <a:ext cx="461963" cy="1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2D629207-FF3E-4BAB-A612-2165257D6498}"/>
                </a:ext>
              </a:extLst>
            </p:cNvPr>
            <p:cNvCxnSpPr/>
            <p:nvPr/>
          </p:nvCxnSpPr>
          <p:spPr>
            <a:xfrm>
              <a:off x="10472738" y="4834992"/>
              <a:ext cx="1100137" cy="0"/>
            </a:xfrm>
            <a:prstGeom prst="straightConnector1">
              <a:avLst/>
            </a:prstGeom>
            <a:ln w="38100">
              <a:solidFill>
                <a:srgbClr val="F250A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1A63C912-3985-4076-9A3C-D600A1AA6DEE}"/>
              </a:ext>
            </a:extLst>
          </p:cNvPr>
          <p:cNvGrpSpPr/>
          <p:nvPr/>
        </p:nvGrpSpPr>
        <p:grpSpPr>
          <a:xfrm>
            <a:off x="8027789" y="4833434"/>
            <a:ext cx="1562100" cy="1"/>
            <a:chOff x="10010775" y="4834992"/>
            <a:chExt cx="1562100" cy="1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47E78FE9-7CAF-44F8-89A4-BCB0B65D6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0775" y="4834992"/>
              <a:ext cx="461963" cy="1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F589BEA6-CCB7-46DA-AA07-242AA4A1AFD1}"/>
                </a:ext>
              </a:extLst>
            </p:cNvPr>
            <p:cNvCxnSpPr/>
            <p:nvPr/>
          </p:nvCxnSpPr>
          <p:spPr>
            <a:xfrm>
              <a:off x="10472738" y="4834992"/>
              <a:ext cx="1100137" cy="0"/>
            </a:xfrm>
            <a:prstGeom prst="straightConnector1">
              <a:avLst/>
            </a:prstGeom>
            <a:ln w="38100">
              <a:solidFill>
                <a:srgbClr val="F250A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3613C1D8-2791-4EC5-92C9-670C742A49C2}"/>
              </a:ext>
            </a:extLst>
          </p:cNvPr>
          <p:cNvGrpSpPr/>
          <p:nvPr/>
        </p:nvGrpSpPr>
        <p:grpSpPr>
          <a:xfrm>
            <a:off x="6040040" y="4835587"/>
            <a:ext cx="1562100" cy="1"/>
            <a:chOff x="10010775" y="4834992"/>
            <a:chExt cx="1562100" cy="1"/>
          </a:xfrm>
        </p:grpSpPr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BEADDFEC-3609-4505-8973-B1F23468EE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0775" y="4834992"/>
              <a:ext cx="461963" cy="1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DC5FFEA1-90FF-45FD-94BB-3531CA59C146}"/>
                </a:ext>
              </a:extLst>
            </p:cNvPr>
            <p:cNvCxnSpPr/>
            <p:nvPr/>
          </p:nvCxnSpPr>
          <p:spPr>
            <a:xfrm>
              <a:off x="10472738" y="4834992"/>
              <a:ext cx="1100137" cy="0"/>
            </a:xfrm>
            <a:prstGeom prst="straightConnector1">
              <a:avLst/>
            </a:prstGeom>
            <a:ln w="38100">
              <a:solidFill>
                <a:srgbClr val="F250A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0812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386C9F-683E-4A14-9AB9-49D056E10499}"/>
              </a:ext>
            </a:extLst>
          </p:cNvPr>
          <p:cNvSpPr txBox="1"/>
          <p:nvPr/>
        </p:nvSpPr>
        <p:spPr>
          <a:xfrm>
            <a:off x="428625" y="37147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半不连续复制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DD7FD92-FBEE-4D4B-A949-289D74D483D7}"/>
              </a:ext>
            </a:extLst>
          </p:cNvPr>
          <p:cNvCxnSpPr>
            <a:cxnSpLocks/>
          </p:cNvCxnSpPr>
          <p:nvPr/>
        </p:nvCxnSpPr>
        <p:spPr>
          <a:xfrm>
            <a:off x="619125" y="5450443"/>
            <a:ext cx="1095375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4A585FF-1B35-432C-8329-A7FD972AD867}"/>
              </a:ext>
            </a:extLst>
          </p:cNvPr>
          <p:cNvCxnSpPr>
            <a:cxnSpLocks/>
          </p:cNvCxnSpPr>
          <p:nvPr/>
        </p:nvCxnSpPr>
        <p:spPr>
          <a:xfrm>
            <a:off x="619125" y="4681044"/>
            <a:ext cx="1095375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6901916-C5B6-4BDF-A6E5-8A3DEA826091}"/>
              </a:ext>
            </a:extLst>
          </p:cNvPr>
          <p:cNvSpPr txBox="1"/>
          <p:nvPr/>
        </p:nvSpPr>
        <p:spPr>
          <a:xfrm>
            <a:off x="357187" y="5296496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5’</a:t>
            </a:r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FE03CA7-0DCB-4B20-B15D-F6E4A97E0F94}"/>
              </a:ext>
            </a:extLst>
          </p:cNvPr>
          <p:cNvSpPr txBox="1"/>
          <p:nvPr/>
        </p:nvSpPr>
        <p:spPr>
          <a:xfrm>
            <a:off x="11577637" y="4496378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5’</a:t>
            </a:r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1F3AAB0-4056-46EA-91D8-62BE8FEA727A}"/>
              </a:ext>
            </a:extLst>
          </p:cNvPr>
          <p:cNvSpPr txBox="1"/>
          <p:nvPr/>
        </p:nvSpPr>
        <p:spPr>
          <a:xfrm>
            <a:off x="11558588" y="5319535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3’</a:t>
            </a:r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B782105-1DCC-4D55-A828-DD1B7325B9AE}"/>
              </a:ext>
            </a:extLst>
          </p:cNvPr>
          <p:cNvSpPr txBox="1"/>
          <p:nvPr/>
        </p:nvSpPr>
        <p:spPr>
          <a:xfrm>
            <a:off x="350044" y="4475782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3’</a:t>
            </a:r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D3E8A11-9080-46EF-9385-28B420AE0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68" y="1254858"/>
            <a:ext cx="5800085" cy="174158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D72A7DC-F78B-4313-A83E-2A66DD62626A}"/>
              </a:ext>
            </a:extLst>
          </p:cNvPr>
          <p:cNvSpPr txBox="1"/>
          <p:nvPr/>
        </p:nvSpPr>
        <p:spPr>
          <a:xfrm>
            <a:off x="5973915" y="1579603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5’</a:t>
            </a:r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DAD0C5E-19CF-43E5-8501-9C479D4765DE}"/>
              </a:ext>
            </a:extLst>
          </p:cNvPr>
          <p:cNvSpPr txBox="1"/>
          <p:nvPr/>
        </p:nvSpPr>
        <p:spPr>
          <a:xfrm>
            <a:off x="5966772" y="2261713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3’</a:t>
            </a:r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53BDE30-2C69-47B5-9AAC-DC8F6BE41E7F}"/>
              </a:ext>
            </a:extLst>
          </p:cNvPr>
          <p:cNvSpPr txBox="1"/>
          <p:nvPr/>
        </p:nvSpPr>
        <p:spPr>
          <a:xfrm>
            <a:off x="5973915" y="2554264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5’</a:t>
            </a:r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D02CF20-828C-4A9E-A540-1E5F08899A68}"/>
              </a:ext>
            </a:extLst>
          </p:cNvPr>
          <p:cNvSpPr txBox="1"/>
          <p:nvPr/>
        </p:nvSpPr>
        <p:spPr>
          <a:xfrm>
            <a:off x="5956055" y="1302604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3’</a:t>
            </a:r>
            <a:endParaRPr lang="zh-CN" altLang="en-US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780C546-969E-47A6-8AF8-8EA4A52CD8F0}"/>
              </a:ext>
            </a:extLst>
          </p:cNvPr>
          <p:cNvCxnSpPr/>
          <p:nvPr/>
        </p:nvCxnSpPr>
        <p:spPr>
          <a:xfrm flipH="1">
            <a:off x="5133975" y="3143250"/>
            <a:ext cx="839940" cy="0"/>
          </a:xfrm>
          <a:prstGeom prst="straightConnector1">
            <a:avLst/>
          </a:prstGeom>
          <a:ln w="19050">
            <a:solidFill>
              <a:srgbClr val="F250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463E4FFB-3135-46CA-87E8-2EEAD8D816A5}"/>
              </a:ext>
            </a:extLst>
          </p:cNvPr>
          <p:cNvCxnSpPr/>
          <p:nvPr/>
        </p:nvCxnSpPr>
        <p:spPr>
          <a:xfrm flipH="1">
            <a:off x="5182470" y="1254858"/>
            <a:ext cx="839940" cy="0"/>
          </a:xfrm>
          <a:prstGeom prst="straightConnector1">
            <a:avLst/>
          </a:prstGeom>
          <a:ln w="19050">
            <a:solidFill>
              <a:srgbClr val="F250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9BED893C-F116-45E1-A897-FC167C8E935C}"/>
              </a:ext>
            </a:extLst>
          </p:cNvPr>
          <p:cNvSpPr txBox="1"/>
          <p:nvPr/>
        </p:nvSpPr>
        <p:spPr>
          <a:xfrm>
            <a:off x="5368624" y="1070191"/>
            <a:ext cx="415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×</a:t>
            </a:r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A5404A2-6BF9-4855-B2A7-61B13879DAEF}"/>
              </a:ext>
            </a:extLst>
          </p:cNvPr>
          <p:cNvSpPr txBox="1"/>
          <p:nvPr/>
        </p:nvSpPr>
        <p:spPr>
          <a:xfrm>
            <a:off x="6811565" y="1300616"/>
            <a:ext cx="4944575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一条链按照</a:t>
            </a:r>
            <a:r>
              <a:rPr lang="en-US" altLang="zh-CN"/>
              <a:t>5’</a:t>
            </a:r>
            <a:r>
              <a:rPr lang="zh-CN" altLang="en-US"/>
              <a:t>→</a:t>
            </a:r>
            <a:r>
              <a:rPr lang="en-US" altLang="zh-CN"/>
              <a:t>3’</a:t>
            </a:r>
            <a:r>
              <a:rPr lang="zh-CN" altLang="en-US"/>
              <a:t>方向连续复制；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另一条链按照局部</a:t>
            </a:r>
            <a:r>
              <a:rPr lang="en-US" altLang="zh-CN"/>
              <a:t>5’</a:t>
            </a:r>
            <a:r>
              <a:rPr lang="zh-CN" altLang="en-US"/>
              <a:t>→</a:t>
            </a:r>
            <a:r>
              <a:rPr lang="en-US" altLang="zh-CN"/>
              <a:t>3’</a:t>
            </a:r>
            <a:r>
              <a:rPr lang="zh-CN" altLang="en-US"/>
              <a:t>方向不连续复制，需要</a:t>
            </a:r>
            <a:r>
              <a:rPr lang="en-US" altLang="zh-CN"/>
              <a:t>RNA</a:t>
            </a:r>
            <a:r>
              <a:rPr lang="zh-CN" altLang="en-US"/>
              <a:t>引物，形成冈崎片段。</a:t>
            </a:r>
            <a:endParaRPr lang="en-US" altLang="zh-CN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CF3091FC-AB05-4823-A0FC-7ADA0C3DF9F1}"/>
              </a:ext>
            </a:extLst>
          </p:cNvPr>
          <p:cNvCxnSpPr>
            <a:cxnSpLocks/>
          </p:cNvCxnSpPr>
          <p:nvPr/>
        </p:nvCxnSpPr>
        <p:spPr>
          <a:xfrm flipH="1">
            <a:off x="4002560" y="5229821"/>
            <a:ext cx="7094065" cy="0"/>
          </a:xfrm>
          <a:prstGeom prst="straightConnector1">
            <a:avLst/>
          </a:prstGeom>
          <a:ln w="38100">
            <a:solidFill>
              <a:srgbClr val="F250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030DD860-68F7-49BE-BDA3-93EF141131D3}"/>
              </a:ext>
            </a:extLst>
          </p:cNvPr>
          <p:cNvCxnSpPr>
            <a:cxnSpLocks/>
          </p:cNvCxnSpPr>
          <p:nvPr/>
        </p:nvCxnSpPr>
        <p:spPr>
          <a:xfrm flipV="1">
            <a:off x="11096625" y="5229820"/>
            <a:ext cx="461963" cy="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EBE4E98B-55BA-4256-9C93-09EF9B461D7E}"/>
              </a:ext>
            </a:extLst>
          </p:cNvPr>
          <p:cNvGrpSpPr/>
          <p:nvPr/>
        </p:nvGrpSpPr>
        <p:grpSpPr>
          <a:xfrm>
            <a:off x="10010775" y="4834992"/>
            <a:ext cx="1562100" cy="1"/>
            <a:chOff x="10010775" y="4834992"/>
            <a:chExt cx="1562100" cy="1"/>
          </a:xfrm>
        </p:grpSpPr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7F1158C7-E564-47E3-AB70-94CA772E41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0775" y="4834992"/>
              <a:ext cx="461963" cy="1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2D629207-FF3E-4BAB-A612-2165257D6498}"/>
                </a:ext>
              </a:extLst>
            </p:cNvPr>
            <p:cNvCxnSpPr/>
            <p:nvPr/>
          </p:nvCxnSpPr>
          <p:spPr>
            <a:xfrm>
              <a:off x="10472738" y="4834992"/>
              <a:ext cx="1100137" cy="0"/>
            </a:xfrm>
            <a:prstGeom prst="straightConnector1">
              <a:avLst/>
            </a:prstGeom>
            <a:ln w="38100">
              <a:solidFill>
                <a:srgbClr val="F250A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1A63C912-3985-4076-9A3C-D600A1AA6DEE}"/>
              </a:ext>
            </a:extLst>
          </p:cNvPr>
          <p:cNvGrpSpPr/>
          <p:nvPr/>
        </p:nvGrpSpPr>
        <p:grpSpPr>
          <a:xfrm>
            <a:off x="8027789" y="4833434"/>
            <a:ext cx="1562100" cy="1"/>
            <a:chOff x="10010775" y="4834992"/>
            <a:chExt cx="1562100" cy="1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47E78FE9-7CAF-44F8-89A4-BCB0B65D6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0775" y="4834992"/>
              <a:ext cx="461963" cy="1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F589BEA6-CCB7-46DA-AA07-242AA4A1AFD1}"/>
                </a:ext>
              </a:extLst>
            </p:cNvPr>
            <p:cNvCxnSpPr/>
            <p:nvPr/>
          </p:nvCxnSpPr>
          <p:spPr>
            <a:xfrm>
              <a:off x="10472738" y="4834992"/>
              <a:ext cx="1100137" cy="0"/>
            </a:xfrm>
            <a:prstGeom prst="straightConnector1">
              <a:avLst/>
            </a:prstGeom>
            <a:ln w="38100">
              <a:solidFill>
                <a:srgbClr val="F250A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3613C1D8-2791-4EC5-92C9-670C742A49C2}"/>
              </a:ext>
            </a:extLst>
          </p:cNvPr>
          <p:cNvGrpSpPr/>
          <p:nvPr/>
        </p:nvGrpSpPr>
        <p:grpSpPr>
          <a:xfrm>
            <a:off x="6040040" y="4835587"/>
            <a:ext cx="1562100" cy="1"/>
            <a:chOff x="10010775" y="4834992"/>
            <a:chExt cx="1562100" cy="1"/>
          </a:xfrm>
        </p:grpSpPr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BEADDFEC-3609-4505-8973-B1F23468EE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0775" y="4834992"/>
              <a:ext cx="461963" cy="1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DC5FFEA1-90FF-45FD-94BB-3531CA59C146}"/>
                </a:ext>
              </a:extLst>
            </p:cNvPr>
            <p:cNvCxnSpPr/>
            <p:nvPr/>
          </p:nvCxnSpPr>
          <p:spPr>
            <a:xfrm>
              <a:off x="10472738" y="4834992"/>
              <a:ext cx="1100137" cy="0"/>
            </a:xfrm>
            <a:prstGeom prst="straightConnector1">
              <a:avLst/>
            </a:prstGeom>
            <a:ln w="38100">
              <a:solidFill>
                <a:srgbClr val="F250A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4552B716-9416-4597-9B37-363A3A0B1CAE}"/>
              </a:ext>
            </a:extLst>
          </p:cNvPr>
          <p:cNvGrpSpPr/>
          <p:nvPr/>
        </p:nvGrpSpPr>
        <p:grpSpPr>
          <a:xfrm>
            <a:off x="4222148" y="4833434"/>
            <a:ext cx="1562100" cy="1"/>
            <a:chOff x="10010775" y="4834992"/>
            <a:chExt cx="1562100" cy="1"/>
          </a:xfrm>
        </p:grpSpPr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F433B6ED-347E-412A-B182-896273B3E5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0775" y="4834992"/>
              <a:ext cx="461963" cy="1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46C8924A-1C38-4A18-ACA5-056751E6B773}"/>
                </a:ext>
              </a:extLst>
            </p:cNvPr>
            <p:cNvCxnSpPr/>
            <p:nvPr/>
          </p:nvCxnSpPr>
          <p:spPr>
            <a:xfrm>
              <a:off x="10472738" y="4834992"/>
              <a:ext cx="1100137" cy="0"/>
            </a:xfrm>
            <a:prstGeom prst="straightConnector1">
              <a:avLst/>
            </a:prstGeom>
            <a:ln w="38100">
              <a:solidFill>
                <a:srgbClr val="F250A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6203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386C9F-683E-4A14-9AB9-49D056E10499}"/>
              </a:ext>
            </a:extLst>
          </p:cNvPr>
          <p:cNvSpPr txBox="1"/>
          <p:nvPr/>
        </p:nvSpPr>
        <p:spPr>
          <a:xfrm>
            <a:off x="428625" y="37147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半不连续复制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DD7FD92-FBEE-4D4B-A949-289D74D483D7}"/>
              </a:ext>
            </a:extLst>
          </p:cNvPr>
          <p:cNvCxnSpPr>
            <a:cxnSpLocks/>
          </p:cNvCxnSpPr>
          <p:nvPr/>
        </p:nvCxnSpPr>
        <p:spPr>
          <a:xfrm>
            <a:off x="619125" y="5450443"/>
            <a:ext cx="1095375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4A585FF-1B35-432C-8329-A7FD972AD867}"/>
              </a:ext>
            </a:extLst>
          </p:cNvPr>
          <p:cNvCxnSpPr>
            <a:cxnSpLocks/>
          </p:cNvCxnSpPr>
          <p:nvPr/>
        </p:nvCxnSpPr>
        <p:spPr>
          <a:xfrm>
            <a:off x="619125" y="4681044"/>
            <a:ext cx="1095375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6901916-C5B6-4BDF-A6E5-8A3DEA826091}"/>
              </a:ext>
            </a:extLst>
          </p:cNvPr>
          <p:cNvSpPr txBox="1"/>
          <p:nvPr/>
        </p:nvSpPr>
        <p:spPr>
          <a:xfrm>
            <a:off x="357187" y="5296496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5’</a:t>
            </a:r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FE03CA7-0DCB-4B20-B15D-F6E4A97E0F94}"/>
              </a:ext>
            </a:extLst>
          </p:cNvPr>
          <p:cNvSpPr txBox="1"/>
          <p:nvPr/>
        </p:nvSpPr>
        <p:spPr>
          <a:xfrm>
            <a:off x="11577637" y="4496378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5’</a:t>
            </a:r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1F3AAB0-4056-46EA-91D8-62BE8FEA727A}"/>
              </a:ext>
            </a:extLst>
          </p:cNvPr>
          <p:cNvSpPr txBox="1"/>
          <p:nvPr/>
        </p:nvSpPr>
        <p:spPr>
          <a:xfrm>
            <a:off x="11558588" y="5319535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3’</a:t>
            </a:r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B782105-1DCC-4D55-A828-DD1B7325B9AE}"/>
              </a:ext>
            </a:extLst>
          </p:cNvPr>
          <p:cNvSpPr txBox="1"/>
          <p:nvPr/>
        </p:nvSpPr>
        <p:spPr>
          <a:xfrm>
            <a:off x="350044" y="4475782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3’</a:t>
            </a:r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D3E8A11-9080-46EF-9385-28B420AE0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68" y="1254858"/>
            <a:ext cx="5800085" cy="174158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D72A7DC-F78B-4313-A83E-2A66DD62626A}"/>
              </a:ext>
            </a:extLst>
          </p:cNvPr>
          <p:cNvSpPr txBox="1"/>
          <p:nvPr/>
        </p:nvSpPr>
        <p:spPr>
          <a:xfrm>
            <a:off x="5973915" y="1579603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5’</a:t>
            </a:r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DAD0C5E-19CF-43E5-8501-9C479D4765DE}"/>
              </a:ext>
            </a:extLst>
          </p:cNvPr>
          <p:cNvSpPr txBox="1"/>
          <p:nvPr/>
        </p:nvSpPr>
        <p:spPr>
          <a:xfrm>
            <a:off x="5966772" y="2261713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3’</a:t>
            </a:r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53BDE30-2C69-47B5-9AAC-DC8F6BE41E7F}"/>
              </a:ext>
            </a:extLst>
          </p:cNvPr>
          <p:cNvSpPr txBox="1"/>
          <p:nvPr/>
        </p:nvSpPr>
        <p:spPr>
          <a:xfrm>
            <a:off x="5973915" y="2554264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5’</a:t>
            </a:r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D02CF20-828C-4A9E-A540-1E5F08899A68}"/>
              </a:ext>
            </a:extLst>
          </p:cNvPr>
          <p:cNvSpPr txBox="1"/>
          <p:nvPr/>
        </p:nvSpPr>
        <p:spPr>
          <a:xfrm>
            <a:off x="5956055" y="1302604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3’</a:t>
            </a:r>
            <a:endParaRPr lang="zh-CN" altLang="en-US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780C546-969E-47A6-8AF8-8EA4A52CD8F0}"/>
              </a:ext>
            </a:extLst>
          </p:cNvPr>
          <p:cNvCxnSpPr/>
          <p:nvPr/>
        </p:nvCxnSpPr>
        <p:spPr>
          <a:xfrm flipH="1">
            <a:off x="5133975" y="3143250"/>
            <a:ext cx="839940" cy="0"/>
          </a:xfrm>
          <a:prstGeom prst="straightConnector1">
            <a:avLst/>
          </a:prstGeom>
          <a:ln w="19050">
            <a:solidFill>
              <a:srgbClr val="F250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463E4FFB-3135-46CA-87E8-2EEAD8D816A5}"/>
              </a:ext>
            </a:extLst>
          </p:cNvPr>
          <p:cNvCxnSpPr/>
          <p:nvPr/>
        </p:nvCxnSpPr>
        <p:spPr>
          <a:xfrm flipH="1">
            <a:off x="5182470" y="1254858"/>
            <a:ext cx="839940" cy="0"/>
          </a:xfrm>
          <a:prstGeom prst="straightConnector1">
            <a:avLst/>
          </a:prstGeom>
          <a:ln w="19050">
            <a:solidFill>
              <a:srgbClr val="F250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9BED893C-F116-45E1-A897-FC167C8E935C}"/>
              </a:ext>
            </a:extLst>
          </p:cNvPr>
          <p:cNvSpPr txBox="1"/>
          <p:nvPr/>
        </p:nvSpPr>
        <p:spPr>
          <a:xfrm>
            <a:off x="5368624" y="1070191"/>
            <a:ext cx="415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×</a:t>
            </a:r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A5404A2-6BF9-4855-B2A7-61B13879DAEF}"/>
              </a:ext>
            </a:extLst>
          </p:cNvPr>
          <p:cNvSpPr txBox="1"/>
          <p:nvPr/>
        </p:nvSpPr>
        <p:spPr>
          <a:xfrm>
            <a:off x="6811565" y="1300616"/>
            <a:ext cx="4944575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一条链按照</a:t>
            </a:r>
            <a:r>
              <a:rPr lang="en-US" altLang="zh-CN"/>
              <a:t>5’</a:t>
            </a:r>
            <a:r>
              <a:rPr lang="zh-CN" altLang="en-US"/>
              <a:t>→</a:t>
            </a:r>
            <a:r>
              <a:rPr lang="en-US" altLang="zh-CN"/>
              <a:t>3’</a:t>
            </a:r>
            <a:r>
              <a:rPr lang="zh-CN" altLang="en-US"/>
              <a:t>方向连续复制；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另一条链按照局部</a:t>
            </a:r>
            <a:r>
              <a:rPr lang="en-US" altLang="zh-CN"/>
              <a:t>5’</a:t>
            </a:r>
            <a:r>
              <a:rPr lang="zh-CN" altLang="en-US"/>
              <a:t>→</a:t>
            </a:r>
            <a:r>
              <a:rPr lang="en-US" altLang="zh-CN"/>
              <a:t>3’</a:t>
            </a:r>
            <a:r>
              <a:rPr lang="zh-CN" altLang="en-US"/>
              <a:t>方向不连续复制，需要</a:t>
            </a:r>
            <a:r>
              <a:rPr lang="en-US" altLang="zh-CN"/>
              <a:t>RNA</a:t>
            </a:r>
            <a:r>
              <a:rPr lang="zh-CN" altLang="en-US"/>
              <a:t>引物，形成冈崎片段。</a:t>
            </a:r>
            <a:endParaRPr lang="en-US" altLang="zh-CN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CF3091FC-AB05-4823-A0FC-7ADA0C3DF9F1}"/>
              </a:ext>
            </a:extLst>
          </p:cNvPr>
          <p:cNvCxnSpPr>
            <a:cxnSpLocks/>
          </p:cNvCxnSpPr>
          <p:nvPr/>
        </p:nvCxnSpPr>
        <p:spPr>
          <a:xfrm flipH="1">
            <a:off x="2181224" y="5229821"/>
            <a:ext cx="8915401" cy="0"/>
          </a:xfrm>
          <a:prstGeom prst="straightConnector1">
            <a:avLst/>
          </a:prstGeom>
          <a:ln w="38100">
            <a:solidFill>
              <a:srgbClr val="F250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030DD860-68F7-49BE-BDA3-93EF141131D3}"/>
              </a:ext>
            </a:extLst>
          </p:cNvPr>
          <p:cNvCxnSpPr>
            <a:cxnSpLocks/>
          </p:cNvCxnSpPr>
          <p:nvPr/>
        </p:nvCxnSpPr>
        <p:spPr>
          <a:xfrm flipV="1">
            <a:off x="11096625" y="5229820"/>
            <a:ext cx="461963" cy="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EBE4E98B-55BA-4256-9C93-09EF9B461D7E}"/>
              </a:ext>
            </a:extLst>
          </p:cNvPr>
          <p:cNvGrpSpPr/>
          <p:nvPr/>
        </p:nvGrpSpPr>
        <p:grpSpPr>
          <a:xfrm>
            <a:off x="10010775" y="4834992"/>
            <a:ext cx="1562100" cy="1"/>
            <a:chOff x="10010775" y="4834992"/>
            <a:chExt cx="1562100" cy="1"/>
          </a:xfrm>
        </p:grpSpPr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7F1158C7-E564-47E3-AB70-94CA772E41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0775" y="4834992"/>
              <a:ext cx="461963" cy="1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2D629207-FF3E-4BAB-A612-2165257D6498}"/>
                </a:ext>
              </a:extLst>
            </p:cNvPr>
            <p:cNvCxnSpPr/>
            <p:nvPr/>
          </p:nvCxnSpPr>
          <p:spPr>
            <a:xfrm>
              <a:off x="10472738" y="4834992"/>
              <a:ext cx="1100137" cy="0"/>
            </a:xfrm>
            <a:prstGeom prst="straightConnector1">
              <a:avLst/>
            </a:prstGeom>
            <a:ln w="38100">
              <a:solidFill>
                <a:srgbClr val="F250A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1A63C912-3985-4076-9A3C-D600A1AA6DEE}"/>
              </a:ext>
            </a:extLst>
          </p:cNvPr>
          <p:cNvGrpSpPr/>
          <p:nvPr/>
        </p:nvGrpSpPr>
        <p:grpSpPr>
          <a:xfrm>
            <a:off x="8027789" y="4833434"/>
            <a:ext cx="1562100" cy="1"/>
            <a:chOff x="10010775" y="4834992"/>
            <a:chExt cx="1562100" cy="1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47E78FE9-7CAF-44F8-89A4-BCB0B65D6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0775" y="4834992"/>
              <a:ext cx="461963" cy="1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F589BEA6-CCB7-46DA-AA07-242AA4A1AFD1}"/>
                </a:ext>
              </a:extLst>
            </p:cNvPr>
            <p:cNvCxnSpPr/>
            <p:nvPr/>
          </p:nvCxnSpPr>
          <p:spPr>
            <a:xfrm>
              <a:off x="10472738" y="4834992"/>
              <a:ext cx="1100137" cy="0"/>
            </a:xfrm>
            <a:prstGeom prst="straightConnector1">
              <a:avLst/>
            </a:prstGeom>
            <a:ln w="38100">
              <a:solidFill>
                <a:srgbClr val="F250A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3613C1D8-2791-4EC5-92C9-670C742A49C2}"/>
              </a:ext>
            </a:extLst>
          </p:cNvPr>
          <p:cNvGrpSpPr/>
          <p:nvPr/>
        </p:nvGrpSpPr>
        <p:grpSpPr>
          <a:xfrm>
            <a:off x="6040040" y="4835587"/>
            <a:ext cx="1562100" cy="1"/>
            <a:chOff x="10010775" y="4834992"/>
            <a:chExt cx="1562100" cy="1"/>
          </a:xfrm>
        </p:grpSpPr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BEADDFEC-3609-4505-8973-B1F23468EE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0775" y="4834992"/>
              <a:ext cx="461963" cy="1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DC5FFEA1-90FF-45FD-94BB-3531CA59C146}"/>
                </a:ext>
              </a:extLst>
            </p:cNvPr>
            <p:cNvCxnSpPr/>
            <p:nvPr/>
          </p:nvCxnSpPr>
          <p:spPr>
            <a:xfrm>
              <a:off x="10472738" y="4834992"/>
              <a:ext cx="1100137" cy="0"/>
            </a:xfrm>
            <a:prstGeom prst="straightConnector1">
              <a:avLst/>
            </a:prstGeom>
            <a:ln w="38100">
              <a:solidFill>
                <a:srgbClr val="F250A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4552B716-9416-4597-9B37-363A3A0B1CAE}"/>
              </a:ext>
            </a:extLst>
          </p:cNvPr>
          <p:cNvGrpSpPr/>
          <p:nvPr/>
        </p:nvGrpSpPr>
        <p:grpSpPr>
          <a:xfrm>
            <a:off x="4222148" y="4833434"/>
            <a:ext cx="1562100" cy="1"/>
            <a:chOff x="10010775" y="4834992"/>
            <a:chExt cx="1562100" cy="1"/>
          </a:xfrm>
        </p:grpSpPr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F433B6ED-347E-412A-B182-896273B3E5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0775" y="4834992"/>
              <a:ext cx="461963" cy="1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46C8924A-1C38-4A18-ACA5-056751E6B773}"/>
                </a:ext>
              </a:extLst>
            </p:cNvPr>
            <p:cNvCxnSpPr/>
            <p:nvPr/>
          </p:nvCxnSpPr>
          <p:spPr>
            <a:xfrm>
              <a:off x="10472738" y="4834992"/>
              <a:ext cx="1100137" cy="0"/>
            </a:xfrm>
            <a:prstGeom prst="straightConnector1">
              <a:avLst/>
            </a:prstGeom>
            <a:ln w="38100">
              <a:solidFill>
                <a:srgbClr val="F250A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A02776E-8665-43B5-89B2-5178014477C1}"/>
              </a:ext>
            </a:extLst>
          </p:cNvPr>
          <p:cNvGrpSpPr/>
          <p:nvPr/>
        </p:nvGrpSpPr>
        <p:grpSpPr>
          <a:xfrm>
            <a:off x="2440460" y="4834992"/>
            <a:ext cx="1562100" cy="1"/>
            <a:chOff x="10010775" y="4834992"/>
            <a:chExt cx="1562100" cy="1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F61FD4C5-941A-4E93-8E95-FA1BD901D3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0775" y="4834992"/>
              <a:ext cx="461963" cy="1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9850D227-4F1A-48F5-AF6C-E11324B0E5C3}"/>
                </a:ext>
              </a:extLst>
            </p:cNvPr>
            <p:cNvCxnSpPr/>
            <p:nvPr/>
          </p:nvCxnSpPr>
          <p:spPr>
            <a:xfrm>
              <a:off x="10472738" y="4834992"/>
              <a:ext cx="1100137" cy="0"/>
            </a:xfrm>
            <a:prstGeom prst="straightConnector1">
              <a:avLst/>
            </a:prstGeom>
            <a:ln w="38100">
              <a:solidFill>
                <a:srgbClr val="F250A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2670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386C9F-683E-4A14-9AB9-49D056E10499}"/>
              </a:ext>
            </a:extLst>
          </p:cNvPr>
          <p:cNvSpPr txBox="1"/>
          <p:nvPr/>
        </p:nvSpPr>
        <p:spPr>
          <a:xfrm>
            <a:off x="428625" y="37147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半不连续复制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DD7FD92-FBEE-4D4B-A949-289D74D483D7}"/>
              </a:ext>
            </a:extLst>
          </p:cNvPr>
          <p:cNvCxnSpPr>
            <a:cxnSpLocks/>
          </p:cNvCxnSpPr>
          <p:nvPr/>
        </p:nvCxnSpPr>
        <p:spPr>
          <a:xfrm>
            <a:off x="619125" y="5450443"/>
            <a:ext cx="1095375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4A585FF-1B35-432C-8329-A7FD972AD867}"/>
              </a:ext>
            </a:extLst>
          </p:cNvPr>
          <p:cNvCxnSpPr>
            <a:cxnSpLocks/>
          </p:cNvCxnSpPr>
          <p:nvPr/>
        </p:nvCxnSpPr>
        <p:spPr>
          <a:xfrm>
            <a:off x="619125" y="4681044"/>
            <a:ext cx="1095375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6901916-C5B6-4BDF-A6E5-8A3DEA826091}"/>
              </a:ext>
            </a:extLst>
          </p:cNvPr>
          <p:cNvSpPr txBox="1"/>
          <p:nvPr/>
        </p:nvSpPr>
        <p:spPr>
          <a:xfrm>
            <a:off x="357187" y="5296496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5’</a:t>
            </a:r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FE03CA7-0DCB-4B20-B15D-F6E4A97E0F94}"/>
              </a:ext>
            </a:extLst>
          </p:cNvPr>
          <p:cNvSpPr txBox="1"/>
          <p:nvPr/>
        </p:nvSpPr>
        <p:spPr>
          <a:xfrm>
            <a:off x="11577637" y="4496378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5’</a:t>
            </a:r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1F3AAB0-4056-46EA-91D8-62BE8FEA727A}"/>
              </a:ext>
            </a:extLst>
          </p:cNvPr>
          <p:cNvSpPr txBox="1"/>
          <p:nvPr/>
        </p:nvSpPr>
        <p:spPr>
          <a:xfrm>
            <a:off x="11558588" y="5319535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3’</a:t>
            </a:r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B782105-1DCC-4D55-A828-DD1B7325B9AE}"/>
              </a:ext>
            </a:extLst>
          </p:cNvPr>
          <p:cNvSpPr txBox="1"/>
          <p:nvPr/>
        </p:nvSpPr>
        <p:spPr>
          <a:xfrm>
            <a:off x="350044" y="4475782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3’</a:t>
            </a:r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D3E8A11-9080-46EF-9385-28B420AE0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68" y="1254858"/>
            <a:ext cx="5800085" cy="174158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D72A7DC-F78B-4313-A83E-2A66DD62626A}"/>
              </a:ext>
            </a:extLst>
          </p:cNvPr>
          <p:cNvSpPr txBox="1"/>
          <p:nvPr/>
        </p:nvSpPr>
        <p:spPr>
          <a:xfrm>
            <a:off x="5973915" y="1579603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5’</a:t>
            </a:r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DAD0C5E-19CF-43E5-8501-9C479D4765DE}"/>
              </a:ext>
            </a:extLst>
          </p:cNvPr>
          <p:cNvSpPr txBox="1"/>
          <p:nvPr/>
        </p:nvSpPr>
        <p:spPr>
          <a:xfrm>
            <a:off x="5966772" y="2261713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3’</a:t>
            </a:r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53BDE30-2C69-47B5-9AAC-DC8F6BE41E7F}"/>
              </a:ext>
            </a:extLst>
          </p:cNvPr>
          <p:cNvSpPr txBox="1"/>
          <p:nvPr/>
        </p:nvSpPr>
        <p:spPr>
          <a:xfrm>
            <a:off x="5973915" y="2554264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5’</a:t>
            </a:r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D02CF20-828C-4A9E-A540-1E5F08899A68}"/>
              </a:ext>
            </a:extLst>
          </p:cNvPr>
          <p:cNvSpPr txBox="1"/>
          <p:nvPr/>
        </p:nvSpPr>
        <p:spPr>
          <a:xfrm>
            <a:off x="5956055" y="1302604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3’</a:t>
            </a:r>
            <a:endParaRPr lang="zh-CN" altLang="en-US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780C546-969E-47A6-8AF8-8EA4A52CD8F0}"/>
              </a:ext>
            </a:extLst>
          </p:cNvPr>
          <p:cNvCxnSpPr/>
          <p:nvPr/>
        </p:nvCxnSpPr>
        <p:spPr>
          <a:xfrm flipH="1">
            <a:off x="5133975" y="3143250"/>
            <a:ext cx="839940" cy="0"/>
          </a:xfrm>
          <a:prstGeom prst="straightConnector1">
            <a:avLst/>
          </a:prstGeom>
          <a:ln w="19050">
            <a:solidFill>
              <a:srgbClr val="F250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463E4FFB-3135-46CA-87E8-2EEAD8D816A5}"/>
              </a:ext>
            </a:extLst>
          </p:cNvPr>
          <p:cNvCxnSpPr/>
          <p:nvPr/>
        </p:nvCxnSpPr>
        <p:spPr>
          <a:xfrm flipH="1">
            <a:off x="5182470" y="1254858"/>
            <a:ext cx="839940" cy="0"/>
          </a:xfrm>
          <a:prstGeom prst="straightConnector1">
            <a:avLst/>
          </a:prstGeom>
          <a:ln w="19050">
            <a:solidFill>
              <a:srgbClr val="F250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9BED893C-F116-45E1-A897-FC167C8E935C}"/>
              </a:ext>
            </a:extLst>
          </p:cNvPr>
          <p:cNvSpPr txBox="1"/>
          <p:nvPr/>
        </p:nvSpPr>
        <p:spPr>
          <a:xfrm>
            <a:off x="5368624" y="1070191"/>
            <a:ext cx="415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×</a:t>
            </a:r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A5404A2-6BF9-4855-B2A7-61B13879DAEF}"/>
              </a:ext>
            </a:extLst>
          </p:cNvPr>
          <p:cNvSpPr txBox="1"/>
          <p:nvPr/>
        </p:nvSpPr>
        <p:spPr>
          <a:xfrm>
            <a:off x="6811565" y="1300616"/>
            <a:ext cx="4944575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一条链按照</a:t>
            </a:r>
            <a:r>
              <a:rPr lang="en-US" altLang="zh-CN"/>
              <a:t>5’</a:t>
            </a:r>
            <a:r>
              <a:rPr lang="zh-CN" altLang="en-US"/>
              <a:t>→</a:t>
            </a:r>
            <a:r>
              <a:rPr lang="en-US" altLang="zh-CN"/>
              <a:t>3’</a:t>
            </a:r>
            <a:r>
              <a:rPr lang="zh-CN" altLang="en-US"/>
              <a:t>方向连续复制；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另一条链按照局部</a:t>
            </a:r>
            <a:r>
              <a:rPr lang="en-US" altLang="zh-CN"/>
              <a:t>5’</a:t>
            </a:r>
            <a:r>
              <a:rPr lang="zh-CN" altLang="en-US"/>
              <a:t>→</a:t>
            </a:r>
            <a:r>
              <a:rPr lang="en-US" altLang="zh-CN"/>
              <a:t>3’</a:t>
            </a:r>
            <a:r>
              <a:rPr lang="zh-CN" altLang="en-US"/>
              <a:t>方向不连续复制，需要</a:t>
            </a:r>
            <a:r>
              <a:rPr lang="en-US" altLang="zh-CN"/>
              <a:t>RNA</a:t>
            </a:r>
            <a:r>
              <a:rPr lang="zh-CN" altLang="en-US"/>
              <a:t>引物，形成冈崎片段。</a:t>
            </a:r>
            <a:endParaRPr lang="en-US" altLang="zh-CN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CF3091FC-AB05-4823-A0FC-7ADA0C3DF9F1}"/>
              </a:ext>
            </a:extLst>
          </p:cNvPr>
          <p:cNvCxnSpPr>
            <a:cxnSpLocks/>
          </p:cNvCxnSpPr>
          <p:nvPr/>
        </p:nvCxnSpPr>
        <p:spPr>
          <a:xfrm flipH="1">
            <a:off x="619125" y="5229821"/>
            <a:ext cx="10477500" cy="0"/>
          </a:xfrm>
          <a:prstGeom prst="straightConnector1">
            <a:avLst/>
          </a:prstGeom>
          <a:ln w="38100">
            <a:solidFill>
              <a:srgbClr val="F250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030DD860-68F7-49BE-BDA3-93EF141131D3}"/>
              </a:ext>
            </a:extLst>
          </p:cNvPr>
          <p:cNvCxnSpPr>
            <a:cxnSpLocks/>
          </p:cNvCxnSpPr>
          <p:nvPr/>
        </p:nvCxnSpPr>
        <p:spPr>
          <a:xfrm flipV="1">
            <a:off x="11096625" y="5229820"/>
            <a:ext cx="461963" cy="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EBE4E98B-55BA-4256-9C93-09EF9B461D7E}"/>
              </a:ext>
            </a:extLst>
          </p:cNvPr>
          <p:cNvGrpSpPr/>
          <p:nvPr/>
        </p:nvGrpSpPr>
        <p:grpSpPr>
          <a:xfrm>
            <a:off x="10010775" y="4834992"/>
            <a:ext cx="1562100" cy="1"/>
            <a:chOff x="10010775" y="4834992"/>
            <a:chExt cx="1562100" cy="1"/>
          </a:xfrm>
        </p:grpSpPr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7F1158C7-E564-47E3-AB70-94CA772E41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0775" y="4834992"/>
              <a:ext cx="461963" cy="1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2D629207-FF3E-4BAB-A612-2165257D6498}"/>
                </a:ext>
              </a:extLst>
            </p:cNvPr>
            <p:cNvCxnSpPr/>
            <p:nvPr/>
          </p:nvCxnSpPr>
          <p:spPr>
            <a:xfrm>
              <a:off x="10472738" y="4834992"/>
              <a:ext cx="1100137" cy="0"/>
            </a:xfrm>
            <a:prstGeom prst="straightConnector1">
              <a:avLst/>
            </a:prstGeom>
            <a:ln w="38100">
              <a:solidFill>
                <a:srgbClr val="F250A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1A63C912-3985-4076-9A3C-D600A1AA6DEE}"/>
              </a:ext>
            </a:extLst>
          </p:cNvPr>
          <p:cNvGrpSpPr/>
          <p:nvPr/>
        </p:nvGrpSpPr>
        <p:grpSpPr>
          <a:xfrm>
            <a:off x="8027789" y="4833434"/>
            <a:ext cx="1562100" cy="1"/>
            <a:chOff x="10010775" y="4834992"/>
            <a:chExt cx="1562100" cy="1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47E78FE9-7CAF-44F8-89A4-BCB0B65D6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0775" y="4834992"/>
              <a:ext cx="461963" cy="1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F589BEA6-CCB7-46DA-AA07-242AA4A1AFD1}"/>
                </a:ext>
              </a:extLst>
            </p:cNvPr>
            <p:cNvCxnSpPr/>
            <p:nvPr/>
          </p:nvCxnSpPr>
          <p:spPr>
            <a:xfrm>
              <a:off x="10472738" y="4834992"/>
              <a:ext cx="1100137" cy="0"/>
            </a:xfrm>
            <a:prstGeom prst="straightConnector1">
              <a:avLst/>
            </a:prstGeom>
            <a:ln w="38100">
              <a:solidFill>
                <a:srgbClr val="F250A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3613C1D8-2791-4EC5-92C9-670C742A49C2}"/>
              </a:ext>
            </a:extLst>
          </p:cNvPr>
          <p:cNvGrpSpPr/>
          <p:nvPr/>
        </p:nvGrpSpPr>
        <p:grpSpPr>
          <a:xfrm>
            <a:off x="6040040" y="4835587"/>
            <a:ext cx="1562100" cy="1"/>
            <a:chOff x="10010775" y="4834992"/>
            <a:chExt cx="1562100" cy="1"/>
          </a:xfrm>
        </p:grpSpPr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BEADDFEC-3609-4505-8973-B1F23468EE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0775" y="4834992"/>
              <a:ext cx="461963" cy="1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DC5FFEA1-90FF-45FD-94BB-3531CA59C146}"/>
                </a:ext>
              </a:extLst>
            </p:cNvPr>
            <p:cNvCxnSpPr/>
            <p:nvPr/>
          </p:nvCxnSpPr>
          <p:spPr>
            <a:xfrm>
              <a:off x="10472738" y="4834992"/>
              <a:ext cx="1100137" cy="0"/>
            </a:xfrm>
            <a:prstGeom prst="straightConnector1">
              <a:avLst/>
            </a:prstGeom>
            <a:ln w="38100">
              <a:solidFill>
                <a:srgbClr val="F250A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4552B716-9416-4597-9B37-363A3A0B1CAE}"/>
              </a:ext>
            </a:extLst>
          </p:cNvPr>
          <p:cNvGrpSpPr/>
          <p:nvPr/>
        </p:nvGrpSpPr>
        <p:grpSpPr>
          <a:xfrm>
            <a:off x="4222148" y="4833434"/>
            <a:ext cx="1562100" cy="1"/>
            <a:chOff x="10010775" y="4834992"/>
            <a:chExt cx="1562100" cy="1"/>
          </a:xfrm>
        </p:grpSpPr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F433B6ED-347E-412A-B182-896273B3E5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0775" y="4834992"/>
              <a:ext cx="461963" cy="1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46C8924A-1C38-4A18-ACA5-056751E6B773}"/>
                </a:ext>
              </a:extLst>
            </p:cNvPr>
            <p:cNvCxnSpPr/>
            <p:nvPr/>
          </p:nvCxnSpPr>
          <p:spPr>
            <a:xfrm>
              <a:off x="10472738" y="4834992"/>
              <a:ext cx="1100137" cy="0"/>
            </a:xfrm>
            <a:prstGeom prst="straightConnector1">
              <a:avLst/>
            </a:prstGeom>
            <a:ln w="38100">
              <a:solidFill>
                <a:srgbClr val="F250A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A02776E-8665-43B5-89B2-5178014477C1}"/>
              </a:ext>
            </a:extLst>
          </p:cNvPr>
          <p:cNvGrpSpPr/>
          <p:nvPr/>
        </p:nvGrpSpPr>
        <p:grpSpPr>
          <a:xfrm>
            <a:off x="2440460" y="4834992"/>
            <a:ext cx="1562100" cy="1"/>
            <a:chOff x="10010775" y="4834992"/>
            <a:chExt cx="1562100" cy="1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F61FD4C5-941A-4E93-8E95-FA1BD901D3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0775" y="4834992"/>
              <a:ext cx="461963" cy="1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9850D227-4F1A-48F5-AF6C-E11324B0E5C3}"/>
                </a:ext>
              </a:extLst>
            </p:cNvPr>
            <p:cNvCxnSpPr/>
            <p:nvPr/>
          </p:nvCxnSpPr>
          <p:spPr>
            <a:xfrm>
              <a:off x="10472738" y="4834992"/>
              <a:ext cx="1100137" cy="0"/>
            </a:xfrm>
            <a:prstGeom prst="straightConnector1">
              <a:avLst/>
            </a:prstGeom>
            <a:ln w="38100">
              <a:solidFill>
                <a:srgbClr val="F250A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9D76DEB4-007A-464B-8B1E-D320C9AA7B5A}"/>
              </a:ext>
            </a:extLst>
          </p:cNvPr>
          <p:cNvGrpSpPr/>
          <p:nvPr/>
        </p:nvGrpSpPr>
        <p:grpSpPr>
          <a:xfrm>
            <a:off x="619124" y="4834992"/>
            <a:ext cx="1562100" cy="1"/>
            <a:chOff x="10010775" y="4834992"/>
            <a:chExt cx="1562100" cy="1"/>
          </a:xfrm>
        </p:grpSpPr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245E7DC2-0F29-42A1-9042-122B94E436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0775" y="4834992"/>
              <a:ext cx="461963" cy="1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F633DACD-E847-4E6F-9793-7F6C5B697EF4}"/>
                </a:ext>
              </a:extLst>
            </p:cNvPr>
            <p:cNvCxnSpPr/>
            <p:nvPr/>
          </p:nvCxnSpPr>
          <p:spPr>
            <a:xfrm>
              <a:off x="10472738" y="4834992"/>
              <a:ext cx="1100137" cy="0"/>
            </a:xfrm>
            <a:prstGeom prst="straightConnector1">
              <a:avLst/>
            </a:prstGeom>
            <a:ln w="38100">
              <a:solidFill>
                <a:srgbClr val="F250A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1606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>
            <a:extLst>
              <a:ext uri="{FF2B5EF4-FFF2-40B4-BE49-F238E27FC236}">
                <a16:creationId xmlns:a16="http://schemas.microsoft.com/office/drawing/2014/main" id="{A8ACF477-8E81-4D5F-B978-48D5A0F28E8C}"/>
              </a:ext>
            </a:extLst>
          </p:cNvPr>
          <p:cNvGrpSpPr/>
          <p:nvPr/>
        </p:nvGrpSpPr>
        <p:grpSpPr>
          <a:xfrm>
            <a:off x="711992" y="1664722"/>
            <a:ext cx="2283299" cy="13226"/>
            <a:chOff x="711992" y="4750822"/>
            <a:chExt cx="2283299" cy="13226"/>
          </a:xfrm>
        </p:grpSpPr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1F48199C-52A1-4105-BF15-DB10C8F7FCD5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92" y="4750822"/>
              <a:ext cx="721199" cy="1558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9EB258ED-FF8D-4BE3-A48D-598326D3DA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1992" y="4752368"/>
              <a:ext cx="1569242" cy="11680"/>
            </a:xfrm>
            <a:prstGeom prst="straightConnector1">
              <a:avLst/>
            </a:prstGeom>
            <a:ln w="38100">
              <a:solidFill>
                <a:srgbClr val="F250A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0FF9F41-F1E0-462B-903F-A76DA22BCCFF}"/>
              </a:ext>
            </a:extLst>
          </p:cNvPr>
          <p:cNvSpPr txBox="1"/>
          <p:nvPr/>
        </p:nvSpPr>
        <p:spPr>
          <a:xfrm>
            <a:off x="704850" y="36195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冈崎片段的连接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9216605-AEA6-4375-8EAD-71718A57B6F2}"/>
              </a:ext>
            </a:extLst>
          </p:cNvPr>
          <p:cNvSpPr txBox="1"/>
          <p:nvPr/>
        </p:nvSpPr>
        <p:spPr>
          <a:xfrm>
            <a:off x="4117482" y="301510"/>
            <a:ext cx="7814960" cy="8811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/>
              <a:t>DNA</a:t>
            </a:r>
            <a:r>
              <a:rPr lang="zh-CN" altLang="en-US"/>
              <a:t>聚合酶</a:t>
            </a:r>
            <a:r>
              <a:rPr lang="en-US" altLang="zh-CN"/>
              <a:t>I</a:t>
            </a:r>
            <a:r>
              <a:rPr lang="zh-CN" altLang="en-US"/>
              <a:t>：同时具有聚合酶活性和外切酶活性，实现切口向</a:t>
            </a:r>
            <a:r>
              <a:rPr lang="en-US" altLang="zh-CN"/>
              <a:t>3</a:t>
            </a:r>
            <a:r>
              <a:rPr lang="zh-CN" altLang="en-US"/>
              <a:t>’方向平移；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DNA</a:t>
            </a:r>
            <a:r>
              <a:rPr lang="zh-CN" altLang="en-US"/>
              <a:t>连接酶：连接切口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70AEFE84-FC5F-4D07-B000-68C0C10FACA4}"/>
              </a:ext>
            </a:extLst>
          </p:cNvPr>
          <p:cNvCxnSpPr>
            <a:cxnSpLocks/>
          </p:cNvCxnSpPr>
          <p:nvPr/>
        </p:nvCxnSpPr>
        <p:spPr>
          <a:xfrm>
            <a:off x="711993" y="2281731"/>
            <a:ext cx="1095375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B4E8BAFA-7B97-4225-B367-DE33C47BB513}"/>
              </a:ext>
            </a:extLst>
          </p:cNvPr>
          <p:cNvCxnSpPr>
            <a:cxnSpLocks/>
          </p:cNvCxnSpPr>
          <p:nvPr/>
        </p:nvCxnSpPr>
        <p:spPr>
          <a:xfrm>
            <a:off x="711993" y="1512332"/>
            <a:ext cx="1095375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6D8CD81B-3E4A-4B66-B8A2-6EC29ADBE3AA}"/>
              </a:ext>
            </a:extLst>
          </p:cNvPr>
          <p:cNvSpPr txBox="1"/>
          <p:nvPr/>
        </p:nvSpPr>
        <p:spPr>
          <a:xfrm>
            <a:off x="450055" y="2127784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5’</a:t>
            </a:r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5900FA8-F92B-4B05-ADF2-87BF4317B863}"/>
              </a:ext>
            </a:extLst>
          </p:cNvPr>
          <p:cNvSpPr txBox="1"/>
          <p:nvPr/>
        </p:nvSpPr>
        <p:spPr>
          <a:xfrm>
            <a:off x="11670505" y="1327666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5’</a:t>
            </a:r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C535DE8-0CD4-4ED2-8510-6EFD4898E08D}"/>
              </a:ext>
            </a:extLst>
          </p:cNvPr>
          <p:cNvSpPr txBox="1"/>
          <p:nvPr/>
        </p:nvSpPr>
        <p:spPr>
          <a:xfrm>
            <a:off x="11651456" y="2150823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3’</a:t>
            </a:r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603E812-4AC9-41E3-A857-91BB17F4CB64}"/>
              </a:ext>
            </a:extLst>
          </p:cNvPr>
          <p:cNvSpPr txBox="1"/>
          <p:nvPr/>
        </p:nvSpPr>
        <p:spPr>
          <a:xfrm>
            <a:off x="442912" y="1307070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3’</a:t>
            </a:r>
            <a:endParaRPr lang="zh-CN" altLang="en-US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BBB3EC74-5B25-4B4D-811E-2DB92DBA060A}"/>
              </a:ext>
            </a:extLst>
          </p:cNvPr>
          <p:cNvCxnSpPr>
            <a:cxnSpLocks/>
          </p:cNvCxnSpPr>
          <p:nvPr/>
        </p:nvCxnSpPr>
        <p:spPr>
          <a:xfrm flipH="1">
            <a:off x="711993" y="2061109"/>
            <a:ext cx="10477500" cy="0"/>
          </a:xfrm>
          <a:prstGeom prst="straightConnector1">
            <a:avLst/>
          </a:prstGeom>
          <a:ln w="38100">
            <a:solidFill>
              <a:srgbClr val="F250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433A6DDF-BACF-4077-95D2-55C8B30E3A4B}"/>
              </a:ext>
            </a:extLst>
          </p:cNvPr>
          <p:cNvCxnSpPr>
            <a:cxnSpLocks/>
          </p:cNvCxnSpPr>
          <p:nvPr/>
        </p:nvCxnSpPr>
        <p:spPr>
          <a:xfrm flipV="1">
            <a:off x="11189493" y="2061108"/>
            <a:ext cx="461963" cy="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B352161-F8EE-495C-ACAB-F270A299645F}"/>
              </a:ext>
            </a:extLst>
          </p:cNvPr>
          <p:cNvGrpSpPr/>
          <p:nvPr/>
        </p:nvGrpSpPr>
        <p:grpSpPr>
          <a:xfrm>
            <a:off x="10103643" y="1666280"/>
            <a:ext cx="1562100" cy="1"/>
            <a:chOff x="10010775" y="4834992"/>
            <a:chExt cx="1562100" cy="1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DB5A807D-D9FE-47AE-9254-FC3015BB64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0775" y="4834992"/>
              <a:ext cx="461963" cy="1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44797816-5C71-4C2A-AEEB-3737CE7B749A}"/>
                </a:ext>
              </a:extLst>
            </p:cNvPr>
            <p:cNvCxnSpPr/>
            <p:nvPr/>
          </p:nvCxnSpPr>
          <p:spPr>
            <a:xfrm>
              <a:off x="10472738" y="4834992"/>
              <a:ext cx="1100137" cy="0"/>
            </a:xfrm>
            <a:prstGeom prst="straightConnector1">
              <a:avLst/>
            </a:prstGeom>
            <a:ln w="38100">
              <a:solidFill>
                <a:srgbClr val="F250A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4C22B963-354A-4B3F-8554-67E978068D80}"/>
              </a:ext>
            </a:extLst>
          </p:cNvPr>
          <p:cNvGrpSpPr/>
          <p:nvPr/>
        </p:nvGrpSpPr>
        <p:grpSpPr>
          <a:xfrm>
            <a:off x="8120657" y="1664722"/>
            <a:ext cx="1562100" cy="1"/>
            <a:chOff x="10010775" y="4834992"/>
            <a:chExt cx="1562100" cy="1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027CE0A6-4EF1-4BDF-90CD-00A79BD8D7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0775" y="4834992"/>
              <a:ext cx="461963" cy="1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418162A5-FC99-4AF1-ACA7-F005592B538E}"/>
                </a:ext>
              </a:extLst>
            </p:cNvPr>
            <p:cNvCxnSpPr/>
            <p:nvPr/>
          </p:nvCxnSpPr>
          <p:spPr>
            <a:xfrm>
              <a:off x="10472738" y="4834992"/>
              <a:ext cx="1100137" cy="0"/>
            </a:xfrm>
            <a:prstGeom prst="straightConnector1">
              <a:avLst/>
            </a:prstGeom>
            <a:ln w="38100">
              <a:solidFill>
                <a:srgbClr val="F250A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09CDACBE-D7D9-4DC6-AB9E-954EF3CE6499}"/>
              </a:ext>
            </a:extLst>
          </p:cNvPr>
          <p:cNvGrpSpPr/>
          <p:nvPr/>
        </p:nvGrpSpPr>
        <p:grpSpPr>
          <a:xfrm>
            <a:off x="6132908" y="1666875"/>
            <a:ext cx="1562100" cy="1"/>
            <a:chOff x="10010775" y="4834992"/>
            <a:chExt cx="1562100" cy="1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A077C0C0-78F9-46C2-8053-A1DBB766B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0775" y="4834992"/>
              <a:ext cx="461963" cy="1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3F03AAEC-4240-4173-BB08-96315A1DF313}"/>
                </a:ext>
              </a:extLst>
            </p:cNvPr>
            <p:cNvCxnSpPr/>
            <p:nvPr/>
          </p:nvCxnSpPr>
          <p:spPr>
            <a:xfrm>
              <a:off x="10472738" y="4834992"/>
              <a:ext cx="1100137" cy="0"/>
            </a:xfrm>
            <a:prstGeom prst="straightConnector1">
              <a:avLst/>
            </a:prstGeom>
            <a:ln w="38100">
              <a:solidFill>
                <a:srgbClr val="F250A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B6ED90FD-D47C-412E-88AF-BCEB3A27A38F}"/>
              </a:ext>
            </a:extLst>
          </p:cNvPr>
          <p:cNvGrpSpPr/>
          <p:nvPr/>
        </p:nvGrpSpPr>
        <p:grpSpPr>
          <a:xfrm>
            <a:off x="4315016" y="1664722"/>
            <a:ext cx="1562100" cy="1"/>
            <a:chOff x="10010775" y="4834992"/>
            <a:chExt cx="1562100" cy="1"/>
          </a:xfrm>
        </p:grpSpPr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D9E31C88-964B-4729-BBB1-D8C2801AF6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0775" y="4834992"/>
              <a:ext cx="461963" cy="1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94677254-25EC-43ED-9EAA-5337DBC2C18D}"/>
                </a:ext>
              </a:extLst>
            </p:cNvPr>
            <p:cNvCxnSpPr/>
            <p:nvPr/>
          </p:nvCxnSpPr>
          <p:spPr>
            <a:xfrm>
              <a:off x="10472738" y="4834992"/>
              <a:ext cx="1100137" cy="0"/>
            </a:xfrm>
            <a:prstGeom prst="straightConnector1">
              <a:avLst/>
            </a:prstGeom>
            <a:ln w="38100">
              <a:solidFill>
                <a:srgbClr val="F250A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5336079A-0823-486B-B910-2B2D298D5362}"/>
              </a:ext>
            </a:extLst>
          </p:cNvPr>
          <p:cNvCxnSpPr/>
          <p:nvPr/>
        </p:nvCxnSpPr>
        <p:spPr>
          <a:xfrm>
            <a:off x="2995291" y="1666280"/>
            <a:ext cx="1100137" cy="0"/>
          </a:xfrm>
          <a:prstGeom prst="straightConnector1">
            <a:avLst/>
          </a:prstGeom>
          <a:ln w="38100">
            <a:solidFill>
              <a:srgbClr val="F250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6E1E3EB2-E4FB-4233-AC29-1382E496691E}"/>
              </a:ext>
            </a:extLst>
          </p:cNvPr>
          <p:cNvCxnSpPr>
            <a:cxnSpLocks/>
          </p:cNvCxnSpPr>
          <p:nvPr/>
        </p:nvCxnSpPr>
        <p:spPr>
          <a:xfrm>
            <a:off x="711992" y="1675806"/>
            <a:ext cx="716758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38B681AB-5B1D-4CD6-B8B8-AC9574EAC06E}"/>
              </a:ext>
            </a:extLst>
          </p:cNvPr>
          <p:cNvCxnSpPr/>
          <p:nvPr/>
        </p:nvCxnSpPr>
        <p:spPr>
          <a:xfrm>
            <a:off x="4238625" y="2667000"/>
            <a:ext cx="0" cy="8952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717DD76B-B378-44A4-8706-3B3C43A91EAD}"/>
              </a:ext>
            </a:extLst>
          </p:cNvPr>
          <p:cNvSpPr txBox="1"/>
          <p:nvPr/>
        </p:nvSpPr>
        <p:spPr>
          <a:xfrm>
            <a:off x="4315016" y="2803053"/>
            <a:ext cx="1409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DNA</a:t>
            </a:r>
            <a:r>
              <a:rPr lang="zh-CN" altLang="en-US"/>
              <a:t>聚合酶</a:t>
            </a:r>
            <a:r>
              <a:rPr lang="en-US" altLang="zh-CN"/>
              <a:t>I</a:t>
            </a:r>
          </a:p>
          <a:p>
            <a:r>
              <a:rPr lang="en-US" altLang="zh-CN"/>
              <a:t>DNA</a:t>
            </a:r>
            <a:r>
              <a:rPr lang="zh-CN" altLang="en-US"/>
              <a:t>连接酶</a:t>
            </a:r>
          </a:p>
        </p:txBody>
      </p:sp>
      <p:pic>
        <p:nvPicPr>
          <p:cNvPr id="77" name="图片 76">
            <a:extLst>
              <a:ext uri="{FF2B5EF4-FFF2-40B4-BE49-F238E27FC236}">
                <a16:creationId xmlns:a16="http://schemas.microsoft.com/office/drawing/2014/main" id="{82822532-DD63-45EF-8EF1-88D2BB303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55" y="3849889"/>
            <a:ext cx="11802879" cy="1341236"/>
          </a:xfrm>
          <a:prstGeom prst="rect">
            <a:avLst/>
          </a:prstGeom>
        </p:spPr>
      </p:pic>
      <p:sp>
        <p:nvSpPr>
          <p:cNvPr id="78" name="文本框 77">
            <a:extLst>
              <a:ext uri="{FF2B5EF4-FFF2-40B4-BE49-F238E27FC236}">
                <a16:creationId xmlns:a16="http://schemas.microsoft.com/office/drawing/2014/main" id="{959BD150-207F-48B6-91C2-A9E13C42DA7B}"/>
              </a:ext>
            </a:extLst>
          </p:cNvPr>
          <p:cNvSpPr txBox="1"/>
          <p:nvPr/>
        </p:nvSpPr>
        <p:spPr>
          <a:xfrm>
            <a:off x="1234073" y="4084500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5’</a:t>
            </a:r>
            <a:endParaRPr lang="zh-CN" altLang="en-US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EEE84B9B-5CCF-4ACA-A78F-33B4FF311AAD}"/>
              </a:ext>
            </a:extLst>
          </p:cNvPr>
          <p:cNvSpPr txBox="1"/>
          <p:nvPr/>
        </p:nvSpPr>
        <p:spPr>
          <a:xfrm>
            <a:off x="11151393" y="4478380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5’</a:t>
            </a:r>
            <a:endParaRPr lang="zh-CN" altLang="en-US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ABE0E92F-7ED2-4AEB-88A3-4972731765D7}"/>
              </a:ext>
            </a:extLst>
          </p:cNvPr>
          <p:cNvSpPr txBox="1"/>
          <p:nvPr/>
        </p:nvSpPr>
        <p:spPr>
          <a:xfrm>
            <a:off x="866775" y="5514975"/>
            <a:ext cx="11065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结果：完成了两条链的</a:t>
            </a:r>
            <a:r>
              <a:rPr lang="en-US" altLang="zh-CN"/>
              <a:t>DNA</a:t>
            </a:r>
            <a:r>
              <a:rPr lang="zh-CN" altLang="en-US"/>
              <a:t>复制，但两条模板链</a:t>
            </a:r>
            <a:r>
              <a:rPr lang="en-US" altLang="zh-CN"/>
              <a:t>3’</a:t>
            </a:r>
            <a:r>
              <a:rPr lang="zh-CN" altLang="en-US"/>
              <a:t>末端均有一部分序列在复制中丢失。在真核生物染色体中，丢失的部分是一端叫做</a:t>
            </a:r>
            <a:r>
              <a:rPr lang="zh-CN" altLang="en-US" b="1">
                <a:solidFill>
                  <a:srgbClr val="7030A0"/>
                </a:solidFill>
              </a:rPr>
              <a:t>“端粒”</a:t>
            </a:r>
            <a:r>
              <a:rPr lang="zh-CN" altLang="en-US"/>
              <a:t>的序列。</a:t>
            </a:r>
          </a:p>
        </p:txBody>
      </p:sp>
    </p:spTree>
    <p:extLst>
      <p:ext uri="{BB962C8B-B14F-4D97-AF65-F5344CB8AC3E}">
        <p14:creationId xmlns:p14="http://schemas.microsoft.com/office/powerpoint/2010/main" val="301366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L 0.05912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AE1CA42-19AF-4F6E-8D25-DCD3A24751DE}"/>
              </a:ext>
            </a:extLst>
          </p:cNvPr>
          <p:cNvSpPr txBox="1"/>
          <p:nvPr/>
        </p:nvSpPr>
        <p:spPr>
          <a:xfrm>
            <a:off x="333375" y="1714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端粒和端粒酶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B9F9E82-E27A-43A3-9024-4A3F0DFEB35A}"/>
              </a:ext>
            </a:extLst>
          </p:cNvPr>
          <p:cNvGrpSpPr>
            <a:grpSpLocks/>
          </p:cNvGrpSpPr>
          <p:nvPr/>
        </p:nvGrpSpPr>
        <p:grpSpPr bwMode="auto">
          <a:xfrm>
            <a:off x="395288" y="1773238"/>
            <a:ext cx="8207375" cy="1016000"/>
            <a:chOff x="295" y="436"/>
            <a:chExt cx="5170" cy="640"/>
          </a:xfrm>
        </p:grpSpPr>
        <p:sp>
          <p:nvSpPr>
            <p:cNvPr id="4" name="Text Box 3">
              <a:extLst>
                <a:ext uri="{FF2B5EF4-FFF2-40B4-BE49-F238E27FC236}">
                  <a16:creationId xmlns:a16="http://schemas.microsoft.com/office/drawing/2014/main" id="{7F079E8C-7D50-44FF-A737-E9B1F43827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" y="436"/>
              <a:ext cx="294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63525" indent="-263525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Char char="•"/>
              </a:pPr>
              <a:endParaRPr kumimoji="1" lang="zh-CN" altLang="zh-CN" sz="2800">
                <a:solidFill>
                  <a:srgbClr val="FFFF00"/>
                </a:solidFill>
                <a:ea typeface="华文楷体" panose="02010600040101010101" pitchFamily="2" charset="-122"/>
              </a:endParaRPr>
            </a:p>
          </p:txBody>
        </p:sp>
        <p:sp>
          <p:nvSpPr>
            <p:cNvPr id="5" name="Text Box 4">
              <a:extLst>
                <a:ext uri="{FF2B5EF4-FFF2-40B4-BE49-F238E27FC236}">
                  <a16:creationId xmlns:a16="http://schemas.microsoft.com/office/drawing/2014/main" id="{5445391E-F818-4AEA-A390-1D6656001D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7" y="845"/>
              <a:ext cx="480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kumimoji="1" lang="zh-CN" altLang="zh-CN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D9B48F73-DAD8-43B1-972C-A04C590E75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062" y="5175414"/>
            <a:ext cx="6835775" cy="898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  <a:spcBef>
                <a:spcPct val="50000"/>
              </a:spcBef>
              <a:buClr>
                <a:srgbClr val="FF3399"/>
              </a:buClr>
            </a:pPr>
            <a:r>
              <a:rPr lang="zh-CN" altLang="en-US" b="0">
                <a:latin typeface="+mn-lt"/>
                <a:ea typeface="+mn-ea"/>
              </a:rPr>
              <a:t>功能：</a:t>
            </a:r>
            <a:endParaRPr lang="en-US" altLang="zh-CN" b="0">
              <a:latin typeface="+mn-lt"/>
              <a:ea typeface="+mn-ea"/>
            </a:endParaRPr>
          </a:p>
          <a:p>
            <a:pPr>
              <a:lnSpc>
                <a:spcPct val="125000"/>
              </a:lnSpc>
              <a:spcBef>
                <a:spcPct val="50000"/>
              </a:spcBef>
              <a:buClr>
                <a:srgbClr val="FF3399"/>
              </a:buClr>
            </a:pPr>
            <a:r>
              <a:rPr lang="en-US" altLang="zh-CN" b="0">
                <a:latin typeface="+mn-lt"/>
                <a:ea typeface="+mn-ea"/>
              </a:rPr>
              <a:t>• </a:t>
            </a:r>
            <a:r>
              <a:rPr lang="zh-CN" altLang="en-US" b="0">
                <a:latin typeface="+mn-lt"/>
                <a:ea typeface="+mn-ea"/>
              </a:rPr>
              <a:t>维持染色体的稳定性和</a:t>
            </a:r>
            <a:r>
              <a:rPr lang="en-US" altLang="zh-CN" b="0">
                <a:latin typeface="+mn-lt"/>
                <a:ea typeface="+mn-ea"/>
              </a:rPr>
              <a:t>DNA</a:t>
            </a:r>
            <a:r>
              <a:rPr lang="zh-CN" altLang="en-US" b="0">
                <a:latin typeface="+mn-lt"/>
                <a:ea typeface="+mn-ea"/>
              </a:rPr>
              <a:t>复制的完整性</a:t>
            </a:r>
          </a:p>
        </p:txBody>
      </p:sp>
      <p:sp>
        <p:nvSpPr>
          <p:cNvPr id="15" name="Text Box 15">
            <a:extLst>
              <a:ext uri="{FF2B5EF4-FFF2-40B4-BE49-F238E27FC236}">
                <a16:creationId xmlns:a16="http://schemas.microsoft.com/office/drawing/2014/main" id="{0D013FE3-584B-49D3-8C34-A09E59B6DE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062" y="1024641"/>
            <a:ext cx="11114087" cy="2144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</a:pPr>
            <a:r>
              <a:rPr lang="zh-CN" altLang="en-US" b="0">
                <a:latin typeface="+mn-lt"/>
                <a:ea typeface="+mn-ea"/>
              </a:rPr>
              <a:t>端粒</a:t>
            </a:r>
            <a:r>
              <a:rPr lang="en-US" altLang="zh-CN" b="0">
                <a:latin typeface="+mn-lt"/>
                <a:ea typeface="+mn-ea"/>
              </a:rPr>
              <a:t>(telomere)</a:t>
            </a:r>
            <a:r>
              <a:rPr lang="zh-CN" altLang="en-US" b="0">
                <a:latin typeface="+mn-lt"/>
                <a:ea typeface="+mn-ea"/>
              </a:rPr>
              <a:t>：真核生物染色体线性</a:t>
            </a:r>
            <a:r>
              <a:rPr lang="en-US" altLang="zh-CN" b="0">
                <a:latin typeface="+mn-lt"/>
                <a:ea typeface="+mn-ea"/>
              </a:rPr>
              <a:t>DNA</a:t>
            </a:r>
            <a:r>
              <a:rPr lang="zh-CN" altLang="en-US" b="0">
                <a:latin typeface="+mn-lt"/>
                <a:ea typeface="+mn-ea"/>
              </a:rPr>
              <a:t>分子末端的结构。</a:t>
            </a:r>
          </a:p>
          <a:p>
            <a:pPr>
              <a:lnSpc>
                <a:spcPct val="125000"/>
              </a:lnSpc>
            </a:pPr>
            <a:r>
              <a:rPr lang="zh-CN" altLang="en-US" b="0">
                <a:latin typeface="+mn-lt"/>
                <a:ea typeface="+mn-ea"/>
              </a:rPr>
              <a:t>结构特点：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b="0">
                <a:latin typeface="+mn-lt"/>
                <a:ea typeface="+mn-ea"/>
              </a:rPr>
              <a:t>由末端单链</a:t>
            </a:r>
            <a:r>
              <a:rPr lang="en-US" altLang="zh-CN" b="0">
                <a:latin typeface="+mn-lt"/>
                <a:ea typeface="+mn-ea"/>
              </a:rPr>
              <a:t>DNA</a:t>
            </a:r>
            <a:r>
              <a:rPr lang="zh-CN" altLang="en-US" b="0">
                <a:latin typeface="+mn-lt"/>
                <a:ea typeface="+mn-ea"/>
              </a:rPr>
              <a:t>序列和蛋白质构成。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b="0">
                <a:latin typeface="+mn-lt"/>
                <a:ea typeface="+mn-ea"/>
              </a:rPr>
              <a:t>末端</a:t>
            </a:r>
            <a:r>
              <a:rPr lang="en-US" altLang="zh-CN" b="0">
                <a:latin typeface="+mn-lt"/>
                <a:ea typeface="+mn-ea"/>
              </a:rPr>
              <a:t>DNA</a:t>
            </a:r>
            <a:r>
              <a:rPr lang="zh-CN" altLang="en-US" b="0">
                <a:latin typeface="+mn-lt"/>
                <a:ea typeface="+mn-ea"/>
              </a:rPr>
              <a:t>序列是多次重复的</a:t>
            </a:r>
            <a:r>
              <a:rPr lang="en-US" altLang="zh-CN" b="0">
                <a:latin typeface="+mn-lt"/>
                <a:ea typeface="+mn-ea"/>
              </a:rPr>
              <a:t>TxGy</a:t>
            </a:r>
            <a:r>
              <a:rPr lang="zh-CN" altLang="en-US" b="0">
                <a:latin typeface="+mn-lt"/>
                <a:ea typeface="+mn-ea"/>
              </a:rPr>
              <a:t>短序列，人 </a:t>
            </a:r>
            <a:r>
              <a:rPr lang="en-US" altLang="zh-CN" b="0">
                <a:latin typeface="+mn-lt"/>
                <a:ea typeface="+mn-ea"/>
              </a:rPr>
              <a:t>TTAGGG</a:t>
            </a:r>
            <a:r>
              <a:rPr lang="zh-CN" altLang="en-US" b="0">
                <a:latin typeface="+mn-lt"/>
                <a:ea typeface="+mn-ea"/>
              </a:rPr>
              <a:t>，互补链</a:t>
            </a:r>
            <a:r>
              <a:rPr lang="en-US" altLang="zh-CN" b="0">
                <a:latin typeface="+mn-lt"/>
                <a:ea typeface="+mn-ea"/>
              </a:rPr>
              <a:t>CyAx</a:t>
            </a:r>
            <a:r>
              <a:rPr lang="zh-CN" altLang="en-US" b="0">
                <a:latin typeface="+mn-lt"/>
                <a:ea typeface="+mn-ea"/>
              </a:rPr>
              <a:t>短序列。存在</a:t>
            </a:r>
            <a:r>
              <a:rPr lang="en-US" altLang="zh-CN" b="0">
                <a:latin typeface="+mn-lt"/>
                <a:ea typeface="+mn-ea"/>
              </a:rPr>
              <a:t>TG</a:t>
            </a:r>
            <a:r>
              <a:rPr lang="zh-CN" altLang="en-US" b="0">
                <a:latin typeface="+mn-lt"/>
                <a:ea typeface="+mn-ea"/>
              </a:rPr>
              <a:t>单链区段。端粒</a:t>
            </a:r>
            <a:r>
              <a:rPr lang="en-US" altLang="zh-CN" b="0">
                <a:latin typeface="+mn-lt"/>
                <a:ea typeface="+mn-ea"/>
              </a:rPr>
              <a:t>DNA</a:t>
            </a:r>
            <a:r>
              <a:rPr lang="zh-CN" altLang="en-US" b="0">
                <a:latin typeface="+mn-lt"/>
                <a:ea typeface="+mn-ea"/>
              </a:rPr>
              <a:t>长度从几十到几千</a:t>
            </a:r>
            <a:r>
              <a:rPr lang="en-US" altLang="zh-CN" b="0">
                <a:latin typeface="+mn-lt"/>
                <a:ea typeface="+mn-ea"/>
              </a:rPr>
              <a:t>bp</a:t>
            </a:r>
            <a:r>
              <a:rPr lang="zh-CN" altLang="en-US" b="0">
                <a:latin typeface="+mn-lt"/>
                <a:ea typeface="+mn-ea"/>
              </a:rPr>
              <a:t>不等。</a:t>
            </a:r>
            <a:endParaRPr lang="en-US" altLang="zh-CN" b="0">
              <a:latin typeface="+mn-lt"/>
              <a:ea typeface="+mn-ea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b="0">
                <a:latin typeface="+mn-lt"/>
                <a:ea typeface="+mn-ea"/>
              </a:rPr>
              <a:t>大部分体细胞端粒不可延长，端粒序列随分裂次数而逐渐缩短。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1C4E8BD-DBBD-4DC4-804C-7C5CAFB1A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2" y="3708186"/>
            <a:ext cx="8230313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44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269CAC1-C09E-45C7-8E5E-2659EE0B4888}"/>
              </a:ext>
            </a:extLst>
          </p:cNvPr>
          <p:cNvSpPr txBox="1"/>
          <p:nvPr/>
        </p:nvSpPr>
        <p:spPr>
          <a:xfrm>
            <a:off x="285750" y="2095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端粒和端粒酶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321B847-FBEB-4A5B-B149-6B9757992CBD}"/>
              </a:ext>
            </a:extLst>
          </p:cNvPr>
          <p:cNvSpPr txBox="1"/>
          <p:nvPr/>
        </p:nvSpPr>
        <p:spPr>
          <a:xfrm>
            <a:off x="723901" y="1577827"/>
            <a:ext cx="5714999" cy="3989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/>
              <a:t>端粒酶</a:t>
            </a:r>
            <a:endParaRPr lang="en-US" altLang="zh-CN"/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/>
              <a:t>        </a:t>
            </a:r>
            <a:r>
              <a:rPr lang="zh-CN" altLang="en-US"/>
              <a:t>作用：延长端粒；</a:t>
            </a:r>
            <a:endParaRPr lang="en-US" altLang="zh-CN"/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/>
              <a:t>        </a:t>
            </a:r>
            <a:r>
              <a:rPr lang="zh-CN" altLang="en-US"/>
              <a:t>存在：大部分体细胞中端粒酶被抑制，而在造血细胞、干细胞和生殖细胞中端粒酶活性较高；绝大多数肿瘤中端粒酶活性很高；</a:t>
            </a:r>
            <a:endParaRPr lang="en-US" altLang="zh-CN"/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/>
              <a:t>        </a:t>
            </a:r>
            <a:r>
              <a:rPr lang="zh-CN" altLang="en-US"/>
              <a:t>结构：逆转录酶，以自身携带的</a:t>
            </a:r>
            <a:r>
              <a:rPr lang="en-US" altLang="zh-CN"/>
              <a:t>RNA</a:t>
            </a:r>
            <a:r>
              <a:rPr lang="zh-CN" altLang="en-US"/>
              <a:t>序列为模板知道</a:t>
            </a:r>
            <a:r>
              <a:rPr lang="en-US" altLang="zh-CN"/>
              <a:t>DNA</a:t>
            </a:r>
            <a:r>
              <a:rPr lang="zh-CN" altLang="en-US"/>
              <a:t>的合成。</a:t>
            </a:r>
            <a:endParaRPr lang="en-US" altLang="zh-CN"/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/>
              <a:t>	</a:t>
            </a:r>
          </a:p>
        </p:txBody>
      </p:sp>
      <p:pic>
        <p:nvPicPr>
          <p:cNvPr id="4" name="Picture 16" descr="未标题-1">
            <a:extLst>
              <a:ext uri="{FF2B5EF4-FFF2-40B4-BE49-F238E27FC236}">
                <a16:creationId xmlns:a16="http://schemas.microsoft.com/office/drawing/2014/main" id="{411F4B0D-C19C-48DC-8AD5-3B19DA3D6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25" y="76200"/>
            <a:ext cx="3187700" cy="678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0412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F2DFC0F-4125-43CD-AD9C-75CE16C7C2FA}"/>
              </a:ext>
            </a:extLst>
          </p:cNvPr>
          <p:cNvSpPr txBox="1"/>
          <p:nvPr/>
        </p:nvSpPr>
        <p:spPr>
          <a:xfrm>
            <a:off x="447675" y="361950"/>
            <a:ext cx="943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原核生物的拟核和质粒为环状</a:t>
            </a:r>
            <a:r>
              <a:rPr lang="en-US" altLang="zh-CN"/>
              <a:t>DNA</a:t>
            </a:r>
            <a:r>
              <a:rPr lang="zh-CN" altLang="en-US"/>
              <a:t>双链，不存在端粒，也不存在复制末端的序列丢失问题。</a:t>
            </a:r>
            <a:endParaRPr lang="en-US" altLang="zh-CN"/>
          </a:p>
        </p:txBody>
      </p:sp>
      <p:graphicFrame>
        <p:nvGraphicFramePr>
          <p:cNvPr id="3" name="Object 8">
            <a:extLst>
              <a:ext uri="{FF2B5EF4-FFF2-40B4-BE49-F238E27FC236}">
                <a16:creationId xmlns:a16="http://schemas.microsoft.com/office/drawing/2014/main" id="{CF85FA28-1667-4C7C-AEB5-9BFF053B43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9538" y="1450181"/>
          <a:ext cx="9144000" cy="395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Image" r:id="rId3" imgW="15034921" imgH="7288889" progId="Photoshop.Image.6">
                  <p:embed/>
                </p:oleObj>
              </mc:Choice>
              <mc:Fallback>
                <p:oleObj name="Image" r:id="rId3" imgW="15034921" imgH="7288889" progId="Photoshop.Image.6">
                  <p:embed/>
                  <p:pic>
                    <p:nvPicPr>
                      <p:cNvPr id="3" name="Object 8">
                        <a:extLst>
                          <a:ext uri="{FF2B5EF4-FFF2-40B4-BE49-F238E27FC236}">
                            <a16:creationId xmlns:a16="http://schemas.microsoft.com/office/drawing/2014/main" id="{CF85FA28-1667-4C7C-AEB5-9BFF053B43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9538" y="1450181"/>
                        <a:ext cx="9144000" cy="3957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1397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24EDA17-82F0-4DAE-A287-EFD8EFF2CE47}"/>
              </a:ext>
            </a:extLst>
          </p:cNvPr>
          <p:cNvSpPr txBox="1"/>
          <p:nvPr/>
        </p:nvSpPr>
        <p:spPr>
          <a:xfrm>
            <a:off x="247650" y="228600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遗传信息的载体</a:t>
            </a:r>
            <a:r>
              <a:rPr lang="en-US" altLang="zh-CN"/>
              <a:t>——DNA</a:t>
            </a:r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7D983FE-2A55-4726-98AB-4047D05233D5}"/>
              </a:ext>
            </a:extLst>
          </p:cNvPr>
          <p:cNvSpPr txBox="1"/>
          <p:nvPr/>
        </p:nvSpPr>
        <p:spPr>
          <a:xfrm>
            <a:off x="247650" y="752475"/>
            <a:ext cx="6755375" cy="1712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/>
              <a:t>1866 </a:t>
            </a:r>
            <a:r>
              <a:rPr lang="zh-CN" altLang="en-US"/>
              <a:t>年 </a:t>
            </a:r>
            <a:r>
              <a:rPr lang="en-US" altLang="zh-CN"/>
              <a:t>Mendel </a:t>
            </a:r>
            <a:r>
              <a:rPr lang="zh-CN" altLang="en-US"/>
              <a:t>开创遗传学。</a:t>
            </a:r>
            <a:endParaRPr lang="en-GB" altLang="zh-CN"/>
          </a:p>
          <a:p>
            <a:pPr>
              <a:lnSpc>
                <a:spcPct val="150000"/>
              </a:lnSpc>
            </a:pPr>
            <a:r>
              <a:rPr lang="en-GB" altLang="zh-CN"/>
              <a:t>20</a:t>
            </a:r>
            <a:r>
              <a:rPr lang="zh-CN" altLang="en-US"/>
              <a:t>世纪初，以</a:t>
            </a:r>
            <a:r>
              <a:rPr lang="en-US" altLang="zh-CN"/>
              <a:t>Morgan</a:t>
            </a:r>
            <a:r>
              <a:rPr lang="zh-CN" altLang="en-US"/>
              <a:t>为代表的科学家发展了染色体的遗传学说。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1928</a:t>
            </a:r>
            <a:r>
              <a:rPr lang="zh-CN" altLang="en-US"/>
              <a:t>年，</a:t>
            </a:r>
            <a:r>
              <a:rPr lang="en-US" altLang="zh-CN"/>
              <a:t>Griffith</a:t>
            </a:r>
            <a:r>
              <a:rPr lang="zh-CN" altLang="en-US"/>
              <a:t>设计肺炎球菌的转化实验。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1944</a:t>
            </a:r>
            <a:r>
              <a:rPr lang="zh-CN" altLang="en-US"/>
              <a:t>年，</a:t>
            </a:r>
            <a:r>
              <a:rPr lang="en-US" altLang="zh-CN"/>
              <a:t>Avery</a:t>
            </a:r>
            <a:r>
              <a:rPr lang="zh-CN" altLang="en-US"/>
              <a:t>等通过生物化学方法体外证明</a:t>
            </a:r>
            <a:r>
              <a:rPr lang="en-US" altLang="zh-CN"/>
              <a:t>DNA</a:t>
            </a:r>
            <a:r>
              <a:rPr lang="zh-CN" altLang="en-US"/>
              <a:t>的转化活性。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C5734E-EA0F-4702-A33C-D4D9ED37C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300" y="189317"/>
            <a:ext cx="3687233" cy="2552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0E12E88-FE3D-4FDF-B29C-5C20A939D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" y="2742017"/>
            <a:ext cx="2857500" cy="36099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749C6F9-6790-4154-9419-5C5E82FFE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925" y="2540362"/>
            <a:ext cx="3436375" cy="401328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3D1AE52-BDFF-4E7B-9DE5-23DCCCE10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7337" y="2901783"/>
            <a:ext cx="2779421" cy="349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949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AA3B5B-BDF6-4D9D-988B-60636BA6FBDE}"/>
              </a:ext>
            </a:extLst>
          </p:cNvPr>
          <p:cNvSpPr txBox="1"/>
          <p:nvPr/>
        </p:nvSpPr>
        <p:spPr>
          <a:xfrm>
            <a:off x="190500" y="152400"/>
            <a:ext cx="2786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复制过程中的错误和修复</a:t>
            </a:r>
          </a:p>
        </p:txBody>
      </p:sp>
    </p:spTree>
    <p:extLst>
      <p:ext uri="{BB962C8B-B14F-4D97-AF65-F5344CB8AC3E}">
        <p14:creationId xmlns:p14="http://schemas.microsoft.com/office/powerpoint/2010/main" val="3578744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843E63B-8CD7-435A-A040-2241FE1E9445}"/>
              </a:ext>
            </a:extLst>
          </p:cNvPr>
          <p:cNvSpPr txBox="1"/>
          <p:nvPr/>
        </p:nvSpPr>
        <p:spPr>
          <a:xfrm>
            <a:off x="648929" y="757084"/>
            <a:ext cx="7548861" cy="3374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/>
              <a:t>基因的转录：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主要的酶：</a:t>
            </a:r>
            <a:r>
              <a:rPr lang="en-US" altLang="zh-CN"/>
              <a:t>RNA</a:t>
            </a:r>
            <a:r>
              <a:rPr lang="zh-CN" altLang="en-US"/>
              <a:t>聚合酶</a:t>
            </a:r>
            <a:endParaRPr lang="en-US" altLang="zh-CN"/>
          </a:p>
          <a:p>
            <a:pPr marL="609600" indent="-609600" eaLnBrk="1" hangingPunct="1">
              <a:lnSpc>
                <a:spcPct val="150000"/>
              </a:lnSpc>
              <a:buClr>
                <a:srgbClr val="7030A0"/>
              </a:buClr>
              <a:buSzTx/>
            </a:pPr>
            <a:r>
              <a:rPr lang="zh-CN" altLang="en-US"/>
              <a:t>催化的反应：（</a:t>
            </a:r>
            <a:r>
              <a:rPr lang="en-US" altLang="zh-CN"/>
              <a:t>NMP)n + NTP →( NMP)n+1 +PPi </a:t>
            </a:r>
          </a:p>
          <a:p>
            <a:pPr marL="609600" indent="-609600" eaLnBrk="1" hangingPunct="1">
              <a:lnSpc>
                <a:spcPct val="150000"/>
              </a:lnSpc>
              <a:buClr>
                <a:srgbClr val="7030A0"/>
              </a:buClr>
              <a:buSzTx/>
            </a:pPr>
            <a:r>
              <a:rPr lang="zh-CN" altLang="en-US"/>
              <a:t>底物：</a:t>
            </a:r>
            <a:r>
              <a:rPr lang="en-US" altLang="zh-CN"/>
              <a:t>DNA</a:t>
            </a:r>
            <a:r>
              <a:rPr lang="zh-CN" altLang="en-US"/>
              <a:t>模版；</a:t>
            </a:r>
            <a:r>
              <a:rPr lang="en-US" altLang="zh-CN"/>
              <a:t>NTP</a:t>
            </a:r>
            <a:r>
              <a:rPr lang="zh-CN" altLang="en-US"/>
              <a:t>（ </a:t>
            </a:r>
            <a:r>
              <a:rPr lang="en-US" altLang="zh-CN"/>
              <a:t>ATP</a:t>
            </a:r>
            <a:r>
              <a:rPr lang="zh-CN" altLang="en-US"/>
              <a:t>，</a:t>
            </a:r>
            <a:r>
              <a:rPr lang="en-US" altLang="zh-CN"/>
              <a:t>UTP</a:t>
            </a:r>
            <a:r>
              <a:rPr lang="zh-CN" altLang="en-US"/>
              <a:t>，</a:t>
            </a:r>
            <a:r>
              <a:rPr lang="en-US" altLang="zh-CN"/>
              <a:t>GTP</a:t>
            </a:r>
            <a:r>
              <a:rPr lang="zh-CN" altLang="en-US"/>
              <a:t>，</a:t>
            </a:r>
            <a:r>
              <a:rPr lang="en-US" altLang="zh-CN"/>
              <a:t>CTP</a:t>
            </a:r>
            <a:r>
              <a:rPr lang="zh-CN" altLang="en-US"/>
              <a:t>）</a:t>
            </a:r>
          </a:p>
          <a:p>
            <a:pPr marL="609600" indent="-609600" eaLnBrk="1" hangingPunct="1">
              <a:lnSpc>
                <a:spcPct val="150000"/>
              </a:lnSpc>
              <a:buClr>
                <a:srgbClr val="7030A0"/>
              </a:buClr>
              <a:buSzTx/>
            </a:pPr>
            <a:r>
              <a:rPr lang="zh-CN" altLang="en-US"/>
              <a:t>聚合方向： </a:t>
            </a:r>
            <a:r>
              <a:rPr lang="en-US" altLang="zh-CN"/>
              <a:t>5</a:t>
            </a:r>
            <a:r>
              <a:rPr lang="en-US" altLang="zh-CN">
                <a:sym typeface="Symbol" panose="05050102010706020507" pitchFamily="18" charset="2"/>
              </a:rPr>
              <a:t>′</a:t>
            </a:r>
            <a:r>
              <a:rPr lang="en-US" altLang="zh-CN"/>
              <a:t>→3</a:t>
            </a:r>
            <a:r>
              <a:rPr lang="en-US" altLang="zh-CN">
                <a:sym typeface="Symbol" panose="05050102010706020507" pitchFamily="18" charset="2"/>
              </a:rPr>
              <a:t>′</a:t>
            </a:r>
            <a:endParaRPr lang="en-US" altLang="zh-CN"/>
          </a:p>
          <a:p>
            <a:pPr marL="609600" indent="-609600" eaLnBrk="1" hangingPunct="1">
              <a:lnSpc>
                <a:spcPct val="150000"/>
              </a:lnSpc>
              <a:buClr>
                <a:srgbClr val="7030A0"/>
              </a:buClr>
              <a:buSzTx/>
            </a:pPr>
            <a:r>
              <a:rPr lang="zh-CN" altLang="en-US"/>
              <a:t>催化特点： 不需要引物；起始于启动子；通常以 </a:t>
            </a:r>
            <a:r>
              <a:rPr lang="en-US" altLang="zh-CN"/>
              <a:t>GTP </a:t>
            </a:r>
            <a:r>
              <a:rPr lang="zh-CN" altLang="en-US"/>
              <a:t>或</a:t>
            </a:r>
            <a:r>
              <a:rPr lang="en-US" altLang="zh-CN"/>
              <a:t>ATP</a:t>
            </a:r>
            <a:r>
              <a:rPr lang="zh-CN" altLang="en-US"/>
              <a:t>开始；</a:t>
            </a:r>
            <a:r>
              <a:rPr lang="en-US" altLang="zh-CN"/>
              <a:t>Mg2+</a:t>
            </a:r>
          </a:p>
          <a:p>
            <a:pPr marL="609600" indent="-609600" eaLnBrk="1" hangingPunct="1">
              <a:lnSpc>
                <a:spcPct val="150000"/>
              </a:lnSpc>
              <a:buClr>
                <a:srgbClr val="7030A0"/>
              </a:buClr>
              <a:buSzTx/>
            </a:pPr>
            <a:r>
              <a:rPr lang="zh-CN" altLang="en-US"/>
              <a:t>无外切酶活性：缺乏具校正功能的</a:t>
            </a:r>
            <a:r>
              <a:rPr lang="en-US" altLang="zh-CN"/>
              <a:t>3</a:t>
            </a:r>
            <a:r>
              <a:rPr lang="en-US" altLang="zh-CN">
                <a:sym typeface="Symbol" panose="05050102010706020507" pitchFamily="18" charset="2"/>
              </a:rPr>
              <a:t>′</a:t>
            </a:r>
            <a:r>
              <a:rPr lang="en-US" altLang="zh-CN"/>
              <a:t>→5</a:t>
            </a:r>
            <a:r>
              <a:rPr lang="en-US" altLang="zh-CN">
                <a:sym typeface="Symbol" panose="05050102010706020507" pitchFamily="18" charset="2"/>
              </a:rPr>
              <a:t>′</a:t>
            </a:r>
            <a:r>
              <a:rPr lang="zh-CN" altLang="en-US"/>
              <a:t>外切活性</a:t>
            </a:r>
          </a:p>
          <a:p>
            <a:pPr>
              <a:lnSpc>
                <a:spcPct val="150000"/>
              </a:lnSpc>
            </a:pPr>
            <a:r>
              <a:rPr lang="zh-CN" altLang="en-US"/>
              <a:t>模板： </a:t>
            </a:r>
            <a:r>
              <a:rPr lang="en-US" altLang="zh-CN"/>
              <a:t>DNA</a:t>
            </a:r>
            <a:r>
              <a:rPr lang="zh-CN" altLang="en-US"/>
              <a:t>双链中仅一股单链作转录模板。</a:t>
            </a:r>
          </a:p>
        </p:txBody>
      </p:sp>
      <p:pic>
        <p:nvPicPr>
          <p:cNvPr id="5" name="Picture 13">
            <a:extLst>
              <a:ext uri="{FF2B5EF4-FFF2-40B4-BE49-F238E27FC236}">
                <a16:creationId xmlns:a16="http://schemas.microsoft.com/office/drawing/2014/main" id="{DB4B4199-981C-4F18-AF30-78A2AF1AE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109" y="4463824"/>
            <a:ext cx="3529781" cy="1095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6708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695A5BB-60C6-4E64-98C9-E1AFAB8CC99E}"/>
              </a:ext>
            </a:extLst>
          </p:cNvPr>
          <p:cNvSpPr txBox="1"/>
          <p:nvPr/>
        </p:nvSpPr>
        <p:spPr>
          <a:xfrm>
            <a:off x="200025" y="14287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真核生物基因的结构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9FC925-6AAC-48AC-AE89-722DEA41E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7616"/>
            <a:ext cx="12192000" cy="538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15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52E7C9E-538F-403F-985F-5E686CEAE9AF}"/>
              </a:ext>
            </a:extLst>
          </p:cNvPr>
          <p:cNvSpPr txBox="1"/>
          <p:nvPr/>
        </p:nvSpPr>
        <p:spPr>
          <a:xfrm>
            <a:off x="192651" y="224299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真核生物的转录起始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4A855C-976B-438E-8AE4-54FD309406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656"/>
          <a:stretch/>
        </p:blipFill>
        <p:spPr>
          <a:xfrm>
            <a:off x="0" y="739588"/>
            <a:ext cx="12192000" cy="163213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67B4181-A61A-444C-8AB2-772EA6D591C0}"/>
              </a:ext>
            </a:extLst>
          </p:cNvPr>
          <p:cNvSpPr txBox="1"/>
          <p:nvPr/>
        </p:nvSpPr>
        <p:spPr>
          <a:xfrm>
            <a:off x="531864" y="2786216"/>
            <a:ext cx="10509762" cy="2958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/>
              <a:t>编码区</a:t>
            </a:r>
            <a:r>
              <a:rPr lang="en-US" altLang="zh-CN"/>
              <a:t>(Coding Region)</a:t>
            </a:r>
            <a:r>
              <a:rPr lang="zh-CN" altLang="en-US"/>
              <a:t>是具有翻译成蛋白潜力的</a:t>
            </a:r>
            <a:r>
              <a:rPr lang="en-US" altLang="zh-CN"/>
              <a:t>DNA</a:t>
            </a:r>
            <a:r>
              <a:rPr lang="zh-CN" altLang="en-US"/>
              <a:t>序列，非编码区</a:t>
            </a:r>
            <a:r>
              <a:rPr lang="en-US" altLang="zh-CN"/>
              <a:t>(Non-coding Region)</a:t>
            </a:r>
            <a:r>
              <a:rPr lang="zh-CN" altLang="en-US"/>
              <a:t>不能翻译形成蛋白质，但发挥重要的调控作用。非编码区所占的序列比例远远大于编码区。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启动子</a:t>
            </a:r>
            <a:r>
              <a:rPr lang="en-US" altLang="zh-CN"/>
              <a:t>(promoter)</a:t>
            </a:r>
            <a:r>
              <a:rPr lang="zh-CN" altLang="en-US"/>
              <a:t>：位于编码区上游，</a:t>
            </a:r>
            <a:r>
              <a:rPr lang="en-US" altLang="zh-CN"/>
              <a:t>RNA</a:t>
            </a:r>
            <a:r>
              <a:rPr lang="zh-CN" altLang="en-US"/>
              <a:t>聚合酶和转录因子识别和组装的区域，转录起始于启动子</a:t>
            </a:r>
            <a:r>
              <a:rPr lang="en-US" altLang="zh-CN"/>
              <a:t>3’</a:t>
            </a:r>
            <a:r>
              <a:rPr lang="zh-CN" altLang="en-US"/>
              <a:t> 端的转录起始位点</a:t>
            </a:r>
            <a:r>
              <a:rPr lang="en-US" altLang="zh-CN"/>
              <a:t>(Transcription Starting Site, TSS)</a:t>
            </a:r>
            <a:r>
              <a:rPr lang="zh-CN" altLang="en-US"/>
              <a:t>；不同启动子的基础转录效率差异很大；存在共有碱基序列。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终止子</a:t>
            </a:r>
            <a:r>
              <a:rPr lang="en-US" altLang="zh-CN"/>
              <a:t>(terminator)</a:t>
            </a:r>
            <a:r>
              <a:rPr lang="zh-CN" altLang="en-US"/>
              <a:t>：位于转录产物末端，是提供转录停止信号的的</a:t>
            </a:r>
            <a:r>
              <a:rPr lang="en-US" altLang="zh-CN"/>
              <a:t>DNA</a:t>
            </a:r>
            <a:r>
              <a:rPr lang="zh-CN" altLang="en-US"/>
              <a:t>序列。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增强子</a:t>
            </a:r>
            <a:r>
              <a:rPr lang="en-US" altLang="zh-CN"/>
              <a:t>(enhancer): </a:t>
            </a:r>
            <a:r>
              <a:rPr lang="zh-CN" altLang="en-US"/>
              <a:t>通过与转录因子相互作用提高转录效率，其位置不固定。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6761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6273064-C78B-48A7-9BD5-C60F13DB805F}"/>
              </a:ext>
            </a:extLst>
          </p:cNvPr>
          <p:cNvSpPr txBox="1"/>
          <p:nvPr/>
        </p:nvSpPr>
        <p:spPr>
          <a:xfrm>
            <a:off x="235359" y="309102"/>
            <a:ext cx="432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真核生物的转录终止和新生</a:t>
            </a:r>
            <a:r>
              <a:rPr lang="en-US" altLang="zh-CN"/>
              <a:t>RNA</a:t>
            </a:r>
            <a:r>
              <a:rPr lang="zh-CN" altLang="en-US"/>
              <a:t>链的加工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9723464-6A39-4E6F-97C9-21F5AD91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4613"/>
            <a:ext cx="12192000" cy="316382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D01EF56-95A9-4588-8085-3F8CD20FC0CF}"/>
              </a:ext>
            </a:extLst>
          </p:cNvPr>
          <p:cNvSpPr txBox="1"/>
          <p:nvPr/>
        </p:nvSpPr>
        <p:spPr>
          <a:xfrm>
            <a:off x="904875" y="4676775"/>
            <a:ext cx="4812536" cy="1296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5’</a:t>
            </a:r>
            <a:r>
              <a:rPr lang="zh-CN" altLang="en-US"/>
              <a:t>端加帽子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3’</a:t>
            </a:r>
            <a:r>
              <a:rPr lang="zh-CN" altLang="en-US"/>
              <a:t>端加尾巴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内含子</a:t>
            </a:r>
            <a:r>
              <a:rPr lang="en-US" altLang="zh-CN"/>
              <a:t>(intron)</a:t>
            </a:r>
            <a:r>
              <a:rPr lang="zh-CN" altLang="en-US"/>
              <a:t>的剪除和外显子</a:t>
            </a:r>
            <a:r>
              <a:rPr lang="en-US" altLang="zh-CN"/>
              <a:t>(exon)</a:t>
            </a:r>
            <a:r>
              <a:rPr lang="zh-CN" altLang="en-US"/>
              <a:t>的拼接</a:t>
            </a:r>
          </a:p>
        </p:txBody>
      </p:sp>
    </p:spTree>
    <p:extLst>
      <p:ext uri="{BB962C8B-B14F-4D97-AF65-F5344CB8AC3E}">
        <p14:creationId xmlns:p14="http://schemas.microsoft.com/office/powerpoint/2010/main" val="3739193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5D8F781-9F53-4247-BB9F-D487A6681D61}"/>
              </a:ext>
            </a:extLst>
          </p:cNvPr>
          <p:cNvSpPr txBox="1"/>
          <p:nvPr/>
        </p:nvSpPr>
        <p:spPr>
          <a:xfrm>
            <a:off x="361950" y="228600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5’ </a:t>
            </a:r>
            <a:r>
              <a:rPr lang="zh-CN" altLang="en-US"/>
              <a:t>加帽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A93E68-2F63-44DB-A539-CAB56D11676B}"/>
              </a:ext>
            </a:extLst>
          </p:cNvPr>
          <p:cNvSpPr txBox="1"/>
          <p:nvPr/>
        </p:nvSpPr>
        <p:spPr>
          <a:xfrm>
            <a:off x="695325" y="809625"/>
            <a:ext cx="1128546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在转录完成前就已经进行加帽；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结构：</a:t>
            </a:r>
            <a:r>
              <a:rPr lang="en-US" altLang="zh-CN"/>
              <a:t>m7GpppN(m)pN(m)pN--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作用：能与蛋白结合，推测在翻译起始中参与</a:t>
            </a:r>
            <a:r>
              <a:rPr lang="en-US" altLang="zh-CN"/>
              <a:t>mRNA</a:t>
            </a:r>
            <a:r>
              <a:rPr lang="zh-CN" altLang="en-US"/>
              <a:t>与核糖体的结合启动翻译，以及对</a:t>
            </a:r>
            <a:r>
              <a:rPr lang="en-US" altLang="zh-CN"/>
              <a:t>mRNA </a:t>
            </a:r>
            <a:r>
              <a:rPr lang="zh-CN" altLang="en-US"/>
              <a:t>起稳定作用。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过程：</a:t>
            </a:r>
            <a:endParaRPr lang="en-US" altLang="zh-CN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/>
              <a:t>5′</a:t>
            </a:r>
            <a:r>
              <a:rPr lang="zh-CN" altLang="en-US"/>
              <a:t>端三磷酸与</a:t>
            </a:r>
            <a:r>
              <a:rPr lang="en-US" altLang="zh-CN"/>
              <a:t>GTP</a:t>
            </a:r>
            <a:r>
              <a:rPr lang="zh-CN" altLang="en-US"/>
              <a:t>通过</a:t>
            </a:r>
            <a:r>
              <a:rPr lang="en-US" altLang="zh-CN"/>
              <a:t>5′,5′-</a:t>
            </a:r>
            <a:r>
              <a:rPr lang="zh-CN" altLang="en-US"/>
              <a:t>三磷酸酯键缩合形成</a:t>
            </a:r>
            <a:r>
              <a:rPr lang="en-US" altLang="zh-CN"/>
              <a:t>5′</a:t>
            </a:r>
            <a:r>
              <a:rPr lang="zh-CN" altLang="en-US"/>
              <a:t>帽子</a:t>
            </a:r>
            <a:r>
              <a:rPr lang="en-US" altLang="zh-CN"/>
              <a:t>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鸟嘌呤</a:t>
            </a:r>
            <a:r>
              <a:rPr lang="en-US" altLang="zh-CN"/>
              <a:t>N-7</a:t>
            </a:r>
            <a:r>
              <a:rPr lang="zh-CN" altLang="en-US"/>
              <a:t>甲基化</a:t>
            </a:r>
            <a:endParaRPr lang="en-US" altLang="zh-CN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前两个核糖核苷酸的戊糖</a:t>
            </a:r>
            <a:r>
              <a:rPr lang="en-US" altLang="zh-CN"/>
              <a:t>2</a:t>
            </a:r>
            <a:r>
              <a:rPr lang="zh-CN" altLang="en-US"/>
              <a:t>号碳原子有可能被甲基化。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pic>
        <p:nvPicPr>
          <p:cNvPr id="6" name="Picture 18" descr="未标题-1">
            <a:extLst>
              <a:ext uri="{FF2B5EF4-FFF2-40B4-BE49-F238E27FC236}">
                <a16:creationId xmlns:a16="http://schemas.microsoft.com/office/drawing/2014/main" id="{15DB0B0D-CA37-4BF0-9A5B-7D8A203CA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3" y="3117949"/>
            <a:ext cx="6369378" cy="321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26692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43E5040-C3D6-4F28-853E-95C0AC2E4D18}"/>
              </a:ext>
            </a:extLst>
          </p:cNvPr>
          <p:cNvSpPr txBox="1"/>
          <p:nvPr/>
        </p:nvSpPr>
        <p:spPr>
          <a:xfrm>
            <a:off x="361950" y="228600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3’ </a:t>
            </a:r>
            <a:r>
              <a:rPr lang="zh-CN" altLang="en-US"/>
              <a:t>加尾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25CAB0-A6E0-43DD-A0CB-88CF392B80FB}"/>
              </a:ext>
            </a:extLst>
          </p:cNvPr>
          <p:cNvSpPr txBox="1"/>
          <p:nvPr/>
        </p:nvSpPr>
        <p:spPr>
          <a:xfrm>
            <a:off x="685801" y="800100"/>
            <a:ext cx="10515600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过程：在初级转录</a:t>
            </a:r>
            <a:r>
              <a:rPr lang="en-US" altLang="zh-CN"/>
              <a:t>3’</a:t>
            </a:r>
            <a:r>
              <a:rPr lang="zh-CN" altLang="en-US"/>
              <a:t>端的特定位点</a:t>
            </a:r>
            <a:r>
              <a:rPr lang="en-US" altLang="zh-CN"/>
              <a:t>(polyA site, PAS</a:t>
            </a:r>
            <a:r>
              <a:rPr lang="zh-CN" altLang="en-US"/>
              <a:t>）识别并对转录产物进行切割，</a:t>
            </a:r>
            <a:r>
              <a:rPr lang="en-US" altLang="zh-CN"/>
              <a:t>polyA</a:t>
            </a:r>
            <a:r>
              <a:rPr lang="zh-CN" altLang="en-US"/>
              <a:t>聚合酶直接在切口后加上</a:t>
            </a:r>
            <a:r>
              <a:rPr lang="en-US" altLang="zh-CN"/>
              <a:t>20~200</a:t>
            </a:r>
            <a:r>
              <a:rPr lang="zh-CN" altLang="en-US"/>
              <a:t>个腺嘌呤核糖核苷酸。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PAS</a:t>
            </a:r>
            <a:r>
              <a:rPr lang="zh-CN" altLang="en-US"/>
              <a:t>位点：人类为</a:t>
            </a:r>
            <a:r>
              <a:rPr lang="en-US" altLang="zh-CN"/>
              <a:t>AAUAAA</a:t>
            </a:r>
            <a:r>
              <a:rPr lang="zh-CN" altLang="en-US"/>
              <a:t>；序列位于切割位点上游</a:t>
            </a:r>
            <a:r>
              <a:rPr lang="en-US" altLang="zh-CN"/>
              <a:t>10-30</a:t>
            </a:r>
            <a:r>
              <a:rPr lang="zh-CN" altLang="en-US"/>
              <a:t>个核苷酸处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作用：防止外切酶切割损伤转录产物</a:t>
            </a:r>
          </a:p>
        </p:txBody>
      </p:sp>
      <p:pic>
        <p:nvPicPr>
          <p:cNvPr id="6" name="Picture 9" descr="未标题-2">
            <a:extLst>
              <a:ext uri="{FF2B5EF4-FFF2-40B4-BE49-F238E27FC236}">
                <a16:creationId xmlns:a16="http://schemas.microsoft.com/office/drawing/2014/main" id="{4E8FC49D-1BBF-4361-BE87-CCAAC1879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963" y="2714403"/>
            <a:ext cx="5710237" cy="3800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7200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85C4A11-1763-403E-998D-9E4341273D62}"/>
              </a:ext>
            </a:extLst>
          </p:cNvPr>
          <p:cNvSpPr txBox="1"/>
          <p:nvPr/>
        </p:nvSpPr>
        <p:spPr>
          <a:xfrm>
            <a:off x="361950" y="2286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剪接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38AFB86-E584-4E49-A8FD-105081CD6EE6}"/>
              </a:ext>
            </a:extLst>
          </p:cNvPr>
          <p:cNvSpPr txBox="1"/>
          <p:nvPr/>
        </p:nvSpPr>
        <p:spPr>
          <a:xfrm>
            <a:off x="361950" y="4262899"/>
            <a:ext cx="11525250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真核生物编码基因多为断裂基因，编码蛋白的</a:t>
            </a:r>
            <a:r>
              <a:rPr lang="en-US" altLang="zh-CN"/>
              <a:t>DNA</a:t>
            </a:r>
            <a:r>
              <a:rPr lang="zh-CN" altLang="en-US"/>
              <a:t>序列</a:t>
            </a:r>
            <a:r>
              <a:rPr lang="en-US" altLang="zh-CN"/>
              <a:t>(</a:t>
            </a:r>
            <a:r>
              <a:rPr lang="zh-CN" altLang="en-US"/>
              <a:t>外显子</a:t>
            </a:r>
            <a:r>
              <a:rPr lang="en-US" altLang="zh-CN"/>
              <a:t>, exon)</a:t>
            </a:r>
            <a:r>
              <a:rPr lang="zh-CN" altLang="en-US"/>
              <a:t>被若干段长度不一的内含子</a:t>
            </a:r>
            <a:r>
              <a:rPr lang="en-US" altLang="zh-CN"/>
              <a:t>(intron)</a:t>
            </a:r>
            <a:r>
              <a:rPr lang="zh-CN" altLang="en-US"/>
              <a:t>分隔成多段。不同生物通过多种方式在初级转录产物中剪除内含子，并将外显子拼接成完整连续的蛋白质编码序列。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翻译区域</a:t>
            </a:r>
            <a:r>
              <a:rPr lang="en-US" altLang="zh-CN"/>
              <a:t>(coding dna sequence, CDS)</a:t>
            </a:r>
            <a:r>
              <a:rPr lang="zh-CN" altLang="en-US"/>
              <a:t>指成熟</a:t>
            </a:r>
            <a:r>
              <a:rPr lang="en-US" altLang="zh-CN"/>
              <a:t>mRNA</a:t>
            </a:r>
            <a:r>
              <a:rPr lang="zh-CN" altLang="en-US"/>
              <a:t>上从起始密码子到终止密码子的一段序列。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CDS</a:t>
            </a:r>
            <a:r>
              <a:rPr lang="zh-CN" altLang="en-US"/>
              <a:t>两端的非翻译区域</a:t>
            </a:r>
            <a:r>
              <a:rPr lang="en-US" altLang="zh-CN"/>
              <a:t>(untranslational region, UTR)</a:t>
            </a:r>
            <a:r>
              <a:rPr lang="zh-CN" altLang="en-US"/>
              <a:t>含有调控作用。</a:t>
            </a:r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EBEA70E-E564-444A-96BF-DA4DE114C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7932"/>
            <a:ext cx="12192000" cy="316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7524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0A3369A-2806-4D51-B012-6AB98FF6946A}"/>
              </a:ext>
            </a:extLst>
          </p:cNvPr>
          <p:cNvSpPr txBox="1"/>
          <p:nvPr/>
        </p:nvSpPr>
        <p:spPr>
          <a:xfrm>
            <a:off x="514350" y="438150"/>
            <a:ext cx="3972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开放阅读框</a:t>
            </a:r>
            <a:r>
              <a:rPr lang="en-US" altLang="zh-CN"/>
              <a:t>(open reading frame, ORF)</a:t>
            </a:r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FE4B37F-163F-4EC7-87EB-746DDFFCB1CF}"/>
              </a:ext>
            </a:extLst>
          </p:cNvPr>
          <p:cNvSpPr txBox="1"/>
          <p:nvPr/>
        </p:nvSpPr>
        <p:spPr>
          <a:xfrm>
            <a:off x="638175" y="1084987"/>
            <a:ext cx="9982200" cy="1710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0" i="0">
                <a:effectLst/>
                <a:latin typeface="Helvetica Neue"/>
              </a:rPr>
              <a:t>CDS</a:t>
            </a:r>
            <a:r>
              <a:rPr lang="zh-CN" altLang="en-US" b="0" i="0">
                <a:effectLst/>
                <a:latin typeface="Helvetica Neue"/>
              </a:rPr>
              <a:t>是已知的一个基因上确确实实翻译成蛋白质的区段。</a:t>
            </a:r>
            <a:endParaRPr lang="en-US" altLang="zh-CN" b="0" i="0">
              <a:effectLst/>
              <a:latin typeface="Helvetica Neue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0" i="0">
                <a:effectLst/>
                <a:latin typeface="Helvetica Neue"/>
              </a:rPr>
              <a:t>ORF</a:t>
            </a:r>
            <a:r>
              <a:rPr lang="zh-CN" altLang="en-US" b="0" i="0">
                <a:effectLst/>
                <a:latin typeface="Helvetica Neue"/>
              </a:rPr>
              <a:t>则是指，任意一段序列，只要起于</a:t>
            </a:r>
            <a:r>
              <a:rPr lang="en-US" altLang="zh-CN" b="0" i="0">
                <a:effectLst/>
                <a:latin typeface="Helvetica Neue"/>
              </a:rPr>
              <a:t>ATG</a:t>
            </a:r>
            <a:r>
              <a:rPr lang="zh-CN" altLang="en-US" b="0" i="0">
                <a:effectLst/>
                <a:latin typeface="Helvetica Neue"/>
              </a:rPr>
              <a:t>止于终止子，都可以叫做</a:t>
            </a:r>
            <a:r>
              <a:rPr lang="en-US" altLang="zh-CN" b="0" i="0">
                <a:effectLst/>
                <a:latin typeface="Helvetica Neue"/>
              </a:rPr>
              <a:t>ORF</a:t>
            </a:r>
            <a:r>
              <a:rPr lang="zh-CN" altLang="en-US" b="0" i="0">
                <a:effectLst/>
                <a:latin typeface="Helvetica Neue"/>
              </a:rPr>
              <a:t>。</a:t>
            </a:r>
            <a:r>
              <a:rPr lang="en-US" altLang="zh-CN" b="0" i="0">
                <a:effectLst/>
                <a:latin typeface="Helvetica Neue"/>
              </a:rPr>
              <a:t>ORF</a:t>
            </a:r>
            <a:r>
              <a:rPr lang="zh-CN" altLang="en-US" b="0" i="0">
                <a:effectLst/>
                <a:latin typeface="Helvetica Neue"/>
              </a:rPr>
              <a:t>是一种预测，而不是一种已知的翻译区。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/>
              </a:rPr>
              <a:t>即随意写下一段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/>
              </a:rPr>
              <a:t>DNA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/>
              </a:rPr>
              <a:t>序列，只要以三个碱基为单位能找到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/>
              </a:rPr>
              <a:t>ATG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/>
              </a:rPr>
              <a:t>和终止子，就可以称作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/>
              </a:rPr>
              <a:t>ORF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/>
              </a:rPr>
              <a:t>，这段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/>
              </a:rPr>
              <a:t>ORF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/>
              </a:rPr>
              <a:t>甚至可能不是一段真正存在的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/>
              </a:rPr>
              <a:t>DNA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/>
              </a:rPr>
              <a:t>序列，但是它仍然是</a:t>
            </a:r>
            <a:r>
              <a:rPr lang="en-US" altLang="zh-CN" b="0" i="0">
                <a:solidFill>
                  <a:srgbClr val="333333"/>
                </a:solidFill>
                <a:effectLst/>
                <a:latin typeface="Helvetica Neue"/>
              </a:rPr>
              <a:t>ORF</a:t>
            </a:r>
            <a:r>
              <a:rPr lang="zh-CN" altLang="en-US" b="0" i="0">
                <a:solidFill>
                  <a:srgbClr val="333333"/>
                </a:solidFill>
                <a:effectLst/>
                <a:latin typeface="Helvetica Neue"/>
              </a:rPr>
              <a:t>。</a:t>
            </a:r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D6A363F-12A8-4FF6-A274-594FB8F93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16" y="3072640"/>
            <a:ext cx="9994059" cy="102439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B62D1D5-8EA5-47ED-9569-B36024F8DC83}"/>
              </a:ext>
            </a:extLst>
          </p:cNvPr>
          <p:cNvSpPr txBox="1"/>
          <p:nvPr/>
        </p:nvSpPr>
        <p:spPr>
          <a:xfrm>
            <a:off x="638175" y="4562475"/>
            <a:ext cx="10759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上面这段序列采取不同的读码框，得到三种不同的</a:t>
            </a:r>
            <a:r>
              <a:rPr lang="en-US" altLang="zh-CN"/>
              <a:t>ORF</a:t>
            </a:r>
            <a:r>
              <a:rPr lang="zh-CN" altLang="en-US"/>
              <a:t>，但在生物体内能真正翻译成蛋白质的只有一种。</a:t>
            </a:r>
          </a:p>
        </p:txBody>
      </p:sp>
    </p:spTree>
    <p:extLst>
      <p:ext uri="{BB962C8B-B14F-4D97-AF65-F5344CB8AC3E}">
        <p14:creationId xmlns:p14="http://schemas.microsoft.com/office/powerpoint/2010/main" val="35851265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FBF087C-560C-4A2B-B0D0-5D9ED21A9C8B}"/>
              </a:ext>
            </a:extLst>
          </p:cNvPr>
          <p:cNvSpPr txBox="1"/>
          <p:nvPr/>
        </p:nvSpPr>
        <p:spPr>
          <a:xfrm>
            <a:off x="428625" y="20955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可变剪接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44412F-5357-4F39-98AA-87AB44813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186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F2F2966-E2C8-46B7-857E-F28DB27E6444}"/>
              </a:ext>
            </a:extLst>
          </p:cNvPr>
          <p:cNvSpPr txBox="1"/>
          <p:nvPr/>
        </p:nvSpPr>
        <p:spPr>
          <a:xfrm>
            <a:off x="276225" y="238125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DNA</a:t>
            </a:r>
            <a:r>
              <a:rPr lang="zh-CN" altLang="en-US"/>
              <a:t>的双螺旋结构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B36F550-C8CE-4B09-9163-A49203BA8819}"/>
              </a:ext>
            </a:extLst>
          </p:cNvPr>
          <p:cNvSpPr txBox="1"/>
          <p:nvPr/>
        </p:nvSpPr>
        <p:spPr>
          <a:xfrm>
            <a:off x="361949" y="880586"/>
            <a:ext cx="115252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1953</a:t>
            </a:r>
            <a:r>
              <a:rPr lang="zh-CN" altLang="en-US"/>
              <a:t>年，</a:t>
            </a:r>
            <a:r>
              <a:rPr lang="en-US" altLang="zh-CN"/>
              <a:t>James D Watson</a:t>
            </a:r>
            <a:r>
              <a:rPr lang="zh-CN" altLang="en-US"/>
              <a:t>和</a:t>
            </a:r>
            <a:r>
              <a:rPr lang="en-US" altLang="zh-CN"/>
              <a:t>Francis HC Crick</a:t>
            </a:r>
            <a:r>
              <a:rPr lang="zh-CN" altLang="en-US"/>
              <a:t>在</a:t>
            </a:r>
            <a:r>
              <a:rPr lang="en-US" altLang="zh-CN"/>
              <a:t>Franklin</a:t>
            </a:r>
            <a:r>
              <a:rPr lang="zh-CN" altLang="en-US"/>
              <a:t>和</a:t>
            </a:r>
            <a:r>
              <a:rPr lang="en-US" altLang="zh-CN"/>
              <a:t>Wilkins</a:t>
            </a:r>
            <a:r>
              <a:rPr lang="zh-CN" altLang="en-US"/>
              <a:t>对</a:t>
            </a:r>
            <a:r>
              <a:rPr lang="en-US" altLang="zh-CN"/>
              <a:t>DNA</a:t>
            </a:r>
            <a:r>
              <a:rPr lang="zh-CN" altLang="en-US"/>
              <a:t>进行</a:t>
            </a:r>
            <a:r>
              <a:rPr lang="en-US" altLang="zh-CN"/>
              <a:t>X</a:t>
            </a:r>
            <a:r>
              <a:rPr lang="zh-CN" altLang="en-US"/>
              <a:t>射线衍射实验的基础上提出</a:t>
            </a:r>
            <a:r>
              <a:rPr lang="en-US" altLang="zh-CN"/>
              <a:t>DNA</a:t>
            </a:r>
            <a:r>
              <a:rPr lang="zh-CN" altLang="en-US"/>
              <a:t>的双螺旋结构。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117E81-8F3B-4EB1-AA61-732A62A3E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34" y="2238229"/>
            <a:ext cx="3368332" cy="33530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F4C8C79-8ED5-4E6B-BD33-30778586B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575" y="1299002"/>
            <a:ext cx="3133725" cy="479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4445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C9F71BF-8D01-4855-89B3-FBE84C427133}"/>
              </a:ext>
            </a:extLst>
          </p:cNvPr>
          <p:cNvSpPr txBox="1"/>
          <p:nvPr/>
        </p:nvSpPr>
        <p:spPr>
          <a:xfrm>
            <a:off x="400050" y="18097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原核生物转录的特点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80CAD3E-731F-4ACE-A9D0-84825DBBFD25}"/>
              </a:ext>
            </a:extLst>
          </p:cNvPr>
          <p:cNvSpPr txBox="1"/>
          <p:nvPr/>
        </p:nvSpPr>
        <p:spPr>
          <a:xfrm>
            <a:off x="466725" y="774977"/>
            <a:ext cx="10639425" cy="212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原核生物中多存在“多顺反子”的基因结构，即一个转录单位中有多个结构基因共享一套启动子和终止子，随后翻译成不同的独立蛋白。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原核</a:t>
            </a:r>
            <a:r>
              <a:rPr lang="en-US" altLang="zh-CN"/>
              <a:t>mRNA</a:t>
            </a:r>
            <a:r>
              <a:rPr lang="zh-CN" altLang="en-US"/>
              <a:t>不存在复杂的加帽和加尾过程，也没有内含子。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原核生物的转录和翻译在同一空间进行，无需成熟</a:t>
            </a:r>
            <a:r>
              <a:rPr lang="en-US" altLang="zh-CN"/>
              <a:t>mRNA</a:t>
            </a:r>
            <a:r>
              <a:rPr lang="zh-CN" altLang="en-US"/>
              <a:t>的出核步骤，转录未结束时，翻译就已经开始。与之对应的是，其</a:t>
            </a:r>
            <a:r>
              <a:rPr lang="en-US" altLang="zh-CN"/>
              <a:t>mRNA</a:t>
            </a:r>
            <a:r>
              <a:rPr lang="zh-CN" altLang="en-US"/>
              <a:t>的半衰期远短于真核</a:t>
            </a:r>
            <a:r>
              <a:rPr lang="en-US" altLang="zh-CN"/>
              <a:t>mRNA</a:t>
            </a:r>
            <a:r>
              <a:rPr lang="zh-CN" altLang="en-US"/>
              <a:t>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308F76-3F53-4D71-8113-E0D1C4256B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360"/>
          <a:stretch/>
        </p:blipFill>
        <p:spPr>
          <a:xfrm>
            <a:off x="400050" y="3127282"/>
            <a:ext cx="6657975" cy="36354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AD2BD8D-AC03-4F15-968C-941ED23B0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979" y="3838575"/>
            <a:ext cx="4427608" cy="237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61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A27A88-9B51-437D-B854-F3067A8ADF88}"/>
              </a:ext>
            </a:extLst>
          </p:cNvPr>
          <p:cNvSpPr txBox="1"/>
          <p:nvPr/>
        </p:nvSpPr>
        <p:spPr>
          <a:xfrm>
            <a:off x="323850" y="238125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非编码</a:t>
            </a:r>
            <a:r>
              <a:rPr lang="en-US" altLang="zh-CN"/>
              <a:t>RNA</a:t>
            </a:r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428E73B-4FD5-44BD-BB50-54EBA3FA90B8}"/>
              </a:ext>
            </a:extLst>
          </p:cNvPr>
          <p:cNvSpPr txBox="1"/>
          <p:nvPr/>
        </p:nvSpPr>
        <p:spPr>
          <a:xfrm>
            <a:off x="857250" y="1000125"/>
            <a:ext cx="7106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rRNA</a:t>
            </a:r>
          </a:p>
          <a:p>
            <a:r>
              <a:rPr lang="en-US" altLang="zh-CN"/>
              <a:t>tRNA</a:t>
            </a:r>
          </a:p>
          <a:p>
            <a:r>
              <a:rPr lang="en-US" altLang="zh-CN"/>
              <a:t>microRNA</a:t>
            </a:r>
            <a:r>
              <a:rPr lang="zh-CN" altLang="en-US"/>
              <a:t>、</a:t>
            </a:r>
            <a:r>
              <a:rPr lang="en-US" altLang="zh-CN"/>
              <a:t>siRNA</a:t>
            </a:r>
            <a:r>
              <a:rPr lang="zh-CN" altLang="en-US"/>
              <a:t>、</a:t>
            </a:r>
            <a:r>
              <a:rPr lang="en-US" altLang="zh-CN"/>
              <a:t>snRNA</a:t>
            </a:r>
            <a:r>
              <a:rPr lang="zh-CN" altLang="en-US"/>
              <a:t>、</a:t>
            </a:r>
            <a:r>
              <a:rPr lang="en-US" altLang="zh-CN"/>
              <a:t>snoRNA</a:t>
            </a:r>
            <a:r>
              <a:rPr lang="zh-CN" altLang="en-US"/>
              <a:t>、</a:t>
            </a:r>
            <a:r>
              <a:rPr lang="en-US" altLang="zh-CN"/>
              <a:t>circRNA</a:t>
            </a:r>
            <a:r>
              <a:rPr lang="zh-CN" altLang="en-US"/>
              <a:t>、</a:t>
            </a:r>
            <a:r>
              <a:rPr lang="en-US" altLang="zh-CN"/>
              <a:t>piRNA</a:t>
            </a:r>
            <a:r>
              <a:rPr lang="zh-CN" altLang="en-US"/>
              <a:t>、</a:t>
            </a:r>
            <a:r>
              <a:rPr lang="en-US" altLang="zh-CN"/>
              <a:t>lncRNA......</a:t>
            </a:r>
          </a:p>
          <a:p>
            <a:r>
              <a:rPr lang="en-US" altLang="zh-CN"/>
              <a:t>ceRNA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40485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1C9FA1-2DF8-4752-8F20-5D6D5D4B74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1" dirty="0"/>
              <a:t>中心法则</a:t>
            </a:r>
            <a:br>
              <a:rPr lang="en-US" altLang="zh-CN" b="1" dirty="0"/>
            </a:br>
            <a:r>
              <a:rPr lang="zh-CN" altLang="en-US" sz="4400" b="1" dirty="0"/>
              <a:t>翻译、翻译后修饰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60F77AD-E8F6-4F5B-BD5E-C80BBCAD9B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樊一鸣</a:t>
            </a:r>
            <a:r>
              <a:rPr lang="en-US" altLang="zh-CN" dirty="0"/>
              <a:t>&amp;</a:t>
            </a:r>
            <a:r>
              <a:rPr lang="zh-CN" altLang="en-US" dirty="0"/>
              <a:t>李璞泽</a:t>
            </a:r>
          </a:p>
        </p:txBody>
      </p:sp>
    </p:spTree>
    <p:extLst>
      <p:ext uri="{BB962C8B-B14F-4D97-AF65-F5344CB8AC3E}">
        <p14:creationId xmlns:p14="http://schemas.microsoft.com/office/powerpoint/2010/main" val="29669171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9211EC-112F-45D9-B702-671DC9301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中心法则</a:t>
            </a:r>
          </a:p>
        </p:txBody>
      </p:sp>
      <p:pic>
        <p:nvPicPr>
          <p:cNvPr id="1028" name="Picture 4" descr="查看源图像">
            <a:extLst>
              <a:ext uri="{FF2B5EF4-FFF2-40B4-BE49-F238E27FC236}">
                <a16:creationId xmlns:a16="http://schemas.microsoft.com/office/drawing/2014/main" id="{DD95B76A-EEF2-4F00-BBB4-C954947E2C8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38" y="1825625"/>
            <a:ext cx="1029392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7199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E35514-6714-4F69-A256-721827484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中心法则</a:t>
            </a:r>
            <a:r>
              <a:rPr lang="en-US" altLang="zh-CN" dirty="0"/>
              <a:t>——</a:t>
            </a:r>
            <a:r>
              <a:rPr lang="zh-CN" altLang="en-US" dirty="0"/>
              <a:t>翻译</a:t>
            </a:r>
            <a:br>
              <a:rPr lang="en-US" altLang="zh-CN" dirty="0"/>
            </a:br>
            <a:r>
              <a:rPr lang="en-US" altLang="zh-CN" sz="3600" dirty="0"/>
              <a:t>RNA to </a:t>
            </a:r>
            <a:r>
              <a:rPr lang="zh-CN" altLang="en-US" sz="3600" dirty="0"/>
              <a:t>蛋白质的一级结构</a:t>
            </a:r>
            <a:r>
              <a:rPr lang="en-US" altLang="zh-CN" sz="3600" dirty="0"/>
              <a:t>/</a:t>
            </a:r>
            <a:r>
              <a:rPr lang="zh-CN" altLang="en-US" sz="3600" dirty="0"/>
              <a:t>肽链</a:t>
            </a:r>
            <a:endParaRPr lang="zh-CN" altLang="en-US" dirty="0"/>
          </a:p>
        </p:txBody>
      </p:sp>
      <p:pic>
        <p:nvPicPr>
          <p:cNvPr id="7172" name="Picture 4" descr="查看源图像">
            <a:extLst>
              <a:ext uri="{FF2B5EF4-FFF2-40B4-BE49-F238E27FC236}">
                <a16:creationId xmlns:a16="http://schemas.microsoft.com/office/drawing/2014/main" id="{98244408-AC06-4CF7-A6A5-6E624FBA6F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9" b="9455"/>
          <a:stretch/>
        </p:blipFill>
        <p:spPr bwMode="auto">
          <a:xfrm>
            <a:off x="2080894" y="1605280"/>
            <a:ext cx="7560946" cy="525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1294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5041A3-69B9-4BCA-8C25-6C08C5ABA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基础知识：氨基酸</a:t>
            </a:r>
            <a:br>
              <a:rPr lang="en-US" altLang="zh-CN" dirty="0"/>
            </a:br>
            <a:r>
              <a:rPr lang="zh-CN" altLang="en-US" sz="3600" dirty="0"/>
              <a:t>氨基酸的基本结构</a:t>
            </a:r>
            <a:endParaRPr lang="zh-CN" altLang="en-US" dirty="0"/>
          </a:p>
        </p:txBody>
      </p:sp>
      <p:pic>
        <p:nvPicPr>
          <p:cNvPr id="2050" name="Picture 2" descr="查看源图像">
            <a:extLst>
              <a:ext uri="{FF2B5EF4-FFF2-40B4-BE49-F238E27FC236}">
                <a16:creationId xmlns:a16="http://schemas.microsoft.com/office/drawing/2014/main" id="{CC2FACF1-350D-4400-872E-CB9A04CC5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93" y="1690688"/>
            <a:ext cx="5606507" cy="428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查看源图像">
            <a:extLst>
              <a:ext uri="{FF2B5EF4-FFF2-40B4-BE49-F238E27FC236}">
                <a16:creationId xmlns:a16="http://schemas.microsoft.com/office/drawing/2014/main" id="{C83A019C-EC82-4C9F-BA96-CD9A0D18E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697" y="1737789"/>
            <a:ext cx="4601921" cy="355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9402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5041A3-69B9-4BCA-8C25-6C08C5ABA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基础知识：氨基酸</a:t>
            </a:r>
            <a:br>
              <a:rPr lang="en-US" altLang="zh-CN" dirty="0"/>
            </a:br>
            <a:r>
              <a:rPr lang="zh-CN" altLang="en-US" sz="3600" dirty="0"/>
              <a:t>不同种类的</a:t>
            </a:r>
            <a:r>
              <a:rPr lang="en-US" altLang="zh-CN" sz="3600" dirty="0"/>
              <a:t>R</a:t>
            </a:r>
            <a:r>
              <a:rPr lang="zh-CN" altLang="en-US" sz="3600" dirty="0"/>
              <a:t>基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CCC688-D494-4754-81C7-91CFA7DDA0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9" r="43316"/>
          <a:stretch/>
        </p:blipFill>
        <p:spPr>
          <a:xfrm>
            <a:off x="5715671" y="276241"/>
            <a:ext cx="6476329" cy="61363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083DC0F-78E0-495F-AAD8-6EAF3B42F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43" y="1690688"/>
            <a:ext cx="4089864" cy="481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16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5041A3-69B9-4BCA-8C25-6C08C5ABA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基础知识：氨基酸</a:t>
            </a:r>
            <a:br>
              <a:rPr lang="en-US" altLang="zh-CN" dirty="0"/>
            </a:br>
            <a:r>
              <a:rPr lang="zh-CN" altLang="en-US" sz="3600" dirty="0"/>
              <a:t>氨基酸的分类（基于</a:t>
            </a:r>
            <a:r>
              <a:rPr lang="en-US" altLang="zh-CN" sz="3600" dirty="0"/>
              <a:t>R</a:t>
            </a:r>
            <a:r>
              <a:rPr lang="zh-CN" altLang="en-US" sz="3600" dirty="0"/>
              <a:t>基）</a:t>
            </a:r>
            <a:endParaRPr lang="zh-CN" altLang="en-US" dirty="0"/>
          </a:p>
        </p:txBody>
      </p: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8B265039-843C-42AC-8F8F-97DF089B8F45}"/>
              </a:ext>
            </a:extLst>
          </p:cNvPr>
          <p:cNvGraphicFramePr/>
          <p:nvPr/>
        </p:nvGraphicFramePr>
        <p:xfrm>
          <a:off x="0" y="1467664"/>
          <a:ext cx="9922727" cy="5748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ED6D357F-54E8-4674-8B4B-9F455C73DE5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46"/>
          <a:stretch/>
        </p:blipFill>
        <p:spPr>
          <a:xfrm>
            <a:off x="4404732" y="1863951"/>
            <a:ext cx="1973766" cy="11523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57CDF74-20F4-4D13-A9BA-06B855CC0B3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7360271" y="2723091"/>
            <a:ext cx="2207941" cy="93947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5937B39-0C2D-4A81-B188-FBA9F5BDFB4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6" r="26921"/>
          <a:stretch/>
        </p:blipFill>
        <p:spPr>
          <a:xfrm>
            <a:off x="9922727" y="3662570"/>
            <a:ext cx="2269273" cy="106447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005B1B8-0ECA-4766-831E-B5EBE1EEB07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4" t="12198" r="47683" b="2429"/>
          <a:stretch/>
        </p:blipFill>
        <p:spPr>
          <a:xfrm>
            <a:off x="9965473" y="5008485"/>
            <a:ext cx="2120590" cy="96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43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5041A3-69B9-4BCA-8C25-6C08C5ABA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基础知识：氨基酸</a:t>
            </a:r>
            <a:br>
              <a:rPr lang="en-US" altLang="zh-CN" dirty="0"/>
            </a:br>
            <a:r>
              <a:rPr lang="zh-CN" altLang="en-US" sz="3600" dirty="0"/>
              <a:t>氨基酸的等电点</a:t>
            </a:r>
            <a:r>
              <a:rPr lang="en-US" altLang="zh-CN" sz="3600" dirty="0" err="1"/>
              <a:t>pI</a:t>
            </a:r>
            <a:endParaRPr lang="zh-CN" altLang="en-US" dirty="0"/>
          </a:p>
        </p:txBody>
      </p:sp>
      <p:pic>
        <p:nvPicPr>
          <p:cNvPr id="16386" name="Picture 2" descr="氨基酸的等电点 的图像结果">
            <a:extLst>
              <a:ext uri="{FF2B5EF4-FFF2-40B4-BE49-F238E27FC236}">
                <a16:creationId xmlns:a16="http://schemas.microsoft.com/office/drawing/2014/main" id="{980B8FA5-7428-4DB8-9A6C-9D536250E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548" y="1911992"/>
            <a:ext cx="6863606" cy="424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6AE33B3-2CFC-4E8A-8AB8-525BCDDCFDA5}"/>
              </a:ext>
            </a:extLst>
          </p:cNvPr>
          <p:cNvSpPr txBox="1"/>
          <p:nvPr/>
        </p:nvSpPr>
        <p:spPr>
          <a:xfrm>
            <a:off x="693697" y="2165344"/>
            <a:ext cx="454885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在某一</a:t>
            </a:r>
            <a:r>
              <a:rPr lang="en-US" altLang="zh-CN" sz="2800" dirty="0"/>
              <a:t>pH</a:t>
            </a:r>
            <a:r>
              <a:rPr lang="zh-CN" altLang="en-US" sz="2800" dirty="0"/>
              <a:t>的溶液中，氨基酸解离成阳离子和阴离子的趋势及程度相等，成为兼性离子，呈电中性，此时的溶液</a:t>
            </a:r>
            <a:r>
              <a:rPr lang="en-US" altLang="zh-CN" sz="2800" dirty="0"/>
              <a:t>pH</a:t>
            </a:r>
            <a:r>
              <a:rPr lang="zh-CN" altLang="en-US" sz="2800" dirty="0"/>
              <a:t>称该氨基酸的等电点。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此时氨基酸溶解度最小，最易沉淀。</a:t>
            </a:r>
          </a:p>
        </p:txBody>
      </p:sp>
    </p:spTree>
    <p:extLst>
      <p:ext uri="{BB962C8B-B14F-4D97-AF65-F5344CB8AC3E}">
        <p14:creationId xmlns:p14="http://schemas.microsoft.com/office/powerpoint/2010/main" val="20278907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5041A3-69B9-4BCA-8C25-6C08C5ABA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基础知识：氨基酸</a:t>
            </a:r>
            <a:br>
              <a:rPr lang="en-US" altLang="zh-CN" dirty="0"/>
            </a:br>
            <a:r>
              <a:rPr lang="en-US" altLang="zh-CN" sz="3600" dirty="0"/>
              <a:t>20</a:t>
            </a:r>
            <a:r>
              <a:rPr lang="zh-CN" altLang="en-US" sz="3600" dirty="0"/>
              <a:t>种氨基酸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58C6F3C3-3412-49BD-9586-7060B55F77EA}"/>
                  </a:ext>
                </a:extLst>
              </p14:cNvPr>
              <p14:cNvContentPartPr/>
              <p14:nvPr/>
            </p14:nvContentPartPr>
            <p14:xfrm>
              <a:off x="396120" y="-472560"/>
              <a:ext cx="360" cy="36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58C6F3C3-3412-49BD-9586-7060B55F77E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7480" y="-48120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076" name="Picture 4" descr="查看源图像">
            <a:extLst>
              <a:ext uri="{FF2B5EF4-FFF2-40B4-BE49-F238E27FC236}">
                <a16:creationId xmlns:a16="http://schemas.microsoft.com/office/drawing/2014/main" id="{534207E0-508E-4DF1-AB10-595C964F3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515" y="1165066"/>
            <a:ext cx="7923676" cy="569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B499831-B481-4F7A-825B-A75CF66A9E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336" y="2167446"/>
            <a:ext cx="3168712" cy="368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39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00847B5-86B6-47EB-99AF-39000F02C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635" y="1587968"/>
            <a:ext cx="4221996" cy="347812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828B42A-801C-4E7F-9B84-6B15D91BD6CB}"/>
              </a:ext>
            </a:extLst>
          </p:cNvPr>
          <p:cNvSpPr txBox="1"/>
          <p:nvPr/>
        </p:nvSpPr>
        <p:spPr>
          <a:xfrm>
            <a:off x="381000" y="285750"/>
            <a:ext cx="412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构成</a:t>
            </a:r>
            <a:r>
              <a:rPr lang="en-US" altLang="zh-CN"/>
              <a:t>DNA</a:t>
            </a:r>
            <a:r>
              <a:rPr lang="zh-CN" altLang="en-US"/>
              <a:t>链的单体</a:t>
            </a:r>
            <a:r>
              <a:rPr lang="en-US" altLang="zh-CN"/>
              <a:t>——</a:t>
            </a:r>
            <a:r>
              <a:rPr lang="zh-CN" altLang="en-US"/>
              <a:t>脱氧核糖核苷酸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E388D13-8304-4A89-9688-8E4CC50D0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322298"/>
            <a:ext cx="4907808" cy="38862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6C8DDBD-16B2-4D70-9DA4-65185837FCBE}"/>
              </a:ext>
            </a:extLst>
          </p:cNvPr>
          <p:cNvSpPr txBox="1"/>
          <p:nvPr/>
        </p:nvSpPr>
        <p:spPr>
          <a:xfrm>
            <a:off x="3838575" y="4142759"/>
            <a:ext cx="646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>
                <a:solidFill>
                  <a:srgbClr val="FF0000"/>
                </a:solidFill>
              </a:rPr>
              <a:t>×</a:t>
            </a:r>
            <a:endParaRPr lang="zh-CN" altLang="en-US" sz="5400">
              <a:solidFill>
                <a:srgbClr val="FF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E76F244-5758-4F59-84D5-CAA3DDA73D9A}"/>
              </a:ext>
            </a:extLst>
          </p:cNvPr>
          <p:cNvSpPr txBox="1"/>
          <p:nvPr/>
        </p:nvSpPr>
        <p:spPr>
          <a:xfrm>
            <a:off x="7311660" y="5066089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/>
              <a:t>碱基通过氢键互补配对</a:t>
            </a:r>
            <a:endParaRPr lang="en-US" altLang="zh-CN"/>
          </a:p>
          <a:p>
            <a:pPr algn="ctr"/>
            <a:r>
              <a:rPr lang="en-US" altLang="zh-CN"/>
              <a:t>A=T </a:t>
            </a:r>
            <a:r>
              <a:rPr lang="zh-CN" altLang="en-US"/>
              <a:t>；</a:t>
            </a:r>
            <a:r>
              <a:rPr lang="en-US" altLang="zh-CN"/>
              <a:t>C</a:t>
            </a:r>
            <a:r>
              <a:rPr lang="zh-CN" altLang="en-US"/>
              <a:t>三</a:t>
            </a:r>
            <a:r>
              <a:rPr lang="en-US" altLang="zh-CN"/>
              <a:t>G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1170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5041A3-69B9-4BCA-8C25-6C08C5ABA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基础知识：蛋白质的一级结构</a:t>
            </a:r>
            <a:br>
              <a:rPr lang="en-US" altLang="zh-CN" dirty="0"/>
            </a:br>
            <a:r>
              <a:rPr lang="zh-CN" altLang="en-US" sz="3600" dirty="0"/>
              <a:t>肽键</a:t>
            </a:r>
            <a:r>
              <a:rPr lang="en-US" altLang="zh-CN" sz="3600" dirty="0"/>
              <a:t>/</a:t>
            </a:r>
            <a:r>
              <a:rPr lang="zh-CN" altLang="en-US" sz="3600" dirty="0"/>
              <a:t>酰胺键的形成，氨基酸链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58C6F3C3-3412-49BD-9586-7060B55F77EA}"/>
                  </a:ext>
                </a:extLst>
              </p14:cNvPr>
              <p14:cNvContentPartPr/>
              <p14:nvPr/>
            </p14:nvContentPartPr>
            <p14:xfrm>
              <a:off x="396120" y="-472560"/>
              <a:ext cx="360" cy="36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58C6F3C3-3412-49BD-9586-7060B55F77E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7120" y="-48156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100" name="Picture 4" descr="查看源图像">
            <a:extLst>
              <a:ext uri="{FF2B5EF4-FFF2-40B4-BE49-F238E27FC236}">
                <a16:creationId xmlns:a16="http://schemas.microsoft.com/office/drawing/2014/main" id="{FA2A4845-CAF9-4287-B3B6-2C93A7979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422" y="1655572"/>
            <a:ext cx="9241155" cy="520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9691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5041A3-69B9-4BCA-8C25-6C08C5ABA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基础知识：</a:t>
            </a:r>
            <a:r>
              <a:rPr lang="en-US" altLang="zh-CN" dirty="0"/>
              <a:t>mRNA</a:t>
            </a:r>
            <a:r>
              <a:rPr lang="zh-CN" altLang="en-US" dirty="0"/>
              <a:t>的成熟</a:t>
            </a:r>
            <a:br>
              <a:rPr lang="en-US" altLang="zh-CN" dirty="0"/>
            </a:br>
            <a:r>
              <a:rPr lang="zh-CN" altLang="en-US" sz="3600" dirty="0"/>
              <a:t>内含子</a:t>
            </a:r>
            <a:r>
              <a:rPr lang="en-US" altLang="zh-CN" sz="3600" dirty="0"/>
              <a:t>intron</a:t>
            </a:r>
            <a:r>
              <a:rPr lang="zh-CN" altLang="en-US" sz="3600" dirty="0"/>
              <a:t>和外显子</a:t>
            </a:r>
            <a:r>
              <a:rPr lang="en-US" altLang="zh-CN" sz="3600" dirty="0"/>
              <a:t>exon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58C6F3C3-3412-49BD-9586-7060B55F77EA}"/>
                  </a:ext>
                </a:extLst>
              </p14:cNvPr>
              <p14:cNvContentPartPr/>
              <p14:nvPr/>
            </p14:nvContentPartPr>
            <p14:xfrm>
              <a:off x="396120" y="-472560"/>
              <a:ext cx="360" cy="36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58C6F3C3-3412-49BD-9586-7060B55F77E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7120" y="-48156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122" name="Picture 2" descr="内含子 的图像结果">
            <a:extLst>
              <a:ext uri="{FF2B5EF4-FFF2-40B4-BE49-F238E27FC236}">
                <a16:creationId xmlns:a16="http://schemas.microsoft.com/office/drawing/2014/main" id="{FE1C91FF-2E07-490B-9F7A-7DF65A7CA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870" y="1690688"/>
            <a:ext cx="9401810" cy="4949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1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5041A3-69B9-4BCA-8C25-6C08C5ABA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基础知识：</a:t>
            </a:r>
            <a:r>
              <a:rPr lang="en-US" altLang="zh-CN" dirty="0"/>
              <a:t> mRNA</a:t>
            </a:r>
            <a:r>
              <a:rPr lang="zh-CN" altLang="en-US" dirty="0"/>
              <a:t>的成熟</a:t>
            </a:r>
            <a:br>
              <a:rPr lang="en-US" altLang="zh-CN" dirty="0"/>
            </a:br>
            <a:r>
              <a:rPr lang="zh-CN" altLang="en-US" sz="3600" dirty="0"/>
              <a:t>内含子的切除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58C6F3C3-3412-49BD-9586-7060B55F77EA}"/>
                  </a:ext>
                </a:extLst>
              </p14:cNvPr>
              <p14:cNvContentPartPr/>
              <p14:nvPr/>
            </p14:nvContentPartPr>
            <p14:xfrm>
              <a:off x="396120" y="-472560"/>
              <a:ext cx="360" cy="36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58C6F3C3-3412-49BD-9586-7060B55F77E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7120" y="-48156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AutoShape 4">
            <a:extLst>
              <a:ext uri="{FF2B5EF4-FFF2-40B4-BE49-F238E27FC236}">
                <a16:creationId xmlns:a16="http://schemas.microsoft.com/office/drawing/2014/main" id="{D0AF9C0E-7777-496A-BF5D-C5D0E86486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E6F1B095-A4A2-4068-9A54-3E470B4D48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8">
            <a:extLst>
              <a:ext uri="{FF2B5EF4-FFF2-40B4-BE49-F238E27FC236}">
                <a16:creationId xmlns:a16="http://schemas.microsoft.com/office/drawing/2014/main" id="{64CE73E0-3A76-4C17-9B50-6C9BF6ECD4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55087DF-CBB7-4F2F-8991-BC66AA4D2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899" y="1690688"/>
            <a:ext cx="8806461" cy="49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91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5041A3-69B9-4BCA-8C25-6C08C5ABA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基础知识：</a:t>
            </a:r>
            <a:r>
              <a:rPr lang="en-US" altLang="zh-CN" dirty="0"/>
              <a:t> tRNA</a:t>
            </a:r>
            <a:br>
              <a:rPr lang="en-US" altLang="zh-CN" dirty="0"/>
            </a:br>
            <a:r>
              <a:rPr lang="zh-CN" altLang="en-US" sz="3600" dirty="0"/>
              <a:t>结构与用途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58C6F3C3-3412-49BD-9586-7060B55F77EA}"/>
                  </a:ext>
                </a:extLst>
              </p14:cNvPr>
              <p14:cNvContentPartPr/>
              <p14:nvPr/>
            </p14:nvContentPartPr>
            <p14:xfrm>
              <a:off x="396120" y="-472560"/>
              <a:ext cx="360" cy="36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58C6F3C3-3412-49BD-9586-7060B55F77E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7120" y="-48156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AutoShape 4">
            <a:extLst>
              <a:ext uri="{FF2B5EF4-FFF2-40B4-BE49-F238E27FC236}">
                <a16:creationId xmlns:a16="http://schemas.microsoft.com/office/drawing/2014/main" id="{D0AF9C0E-7777-496A-BF5D-C5D0E86486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E6F1B095-A4A2-4068-9A54-3E470B4D48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8">
            <a:extLst>
              <a:ext uri="{FF2B5EF4-FFF2-40B4-BE49-F238E27FC236}">
                <a16:creationId xmlns:a16="http://schemas.microsoft.com/office/drawing/2014/main" id="{64CE73E0-3A76-4C17-9B50-6C9BF6ECD4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196" name="Picture 4" descr="查看源图像">
            <a:extLst>
              <a:ext uri="{FF2B5EF4-FFF2-40B4-BE49-F238E27FC236}">
                <a16:creationId xmlns:a16="http://schemas.microsoft.com/office/drawing/2014/main" id="{354D2F4D-7CFE-43BC-A9C4-2660D7B68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720" y="66460"/>
            <a:ext cx="5029199" cy="679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4524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9211EC-112F-45D9-B702-671DC9301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中心法则</a:t>
            </a:r>
          </a:p>
        </p:txBody>
      </p:sp>
      <p:pic>
        <p:nvPicPr>
          <p:cNvPr id="1028" name="Picture 4" descr="查看源图像">
            <a:extLst>
              <a:ext uri="{FF2B5EF4-FFF2-40B4-BE49-F238E27FC236}">
                <a16:creationId xmlns:a16="http://schemas.microsoft.com/office/drawing/2014/main" id="{DD95B76A-EEF2-4F00-BBB4-C954947E2C8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38" y="1825625"/>
            <a:ext cx="1029392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5827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E35514-6714-4F69-A256-721827484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中心法则</a:t>
            </a:r>
            <a:r>
              <a:rPr lang="en-US" altLang="zh-CN" dirty="0"/>
              <a:t>——</a:t>
            </a:r>
            <a:r>
              <a:rPr lang="zh-CN" altLang="en-US" dirty="0"/>
              <a:t>翻译的过程</a:t>
            </a:r>
            <a:br>
              <a:rPr lang="en-US" altLang="zh-CN" dirty="0"/>
            </a:br>
            <a:r>
              <a:rPr lang="en-US" altLang="zh-CN" sz="3600" dirty="0"/>
              <a:t>RNA to </a:t>
            </a:r>
            <a:r>
              <a:rPr lang="zh-CN" altLang="en-US" sz="3600" dirty="0"/>
              <a:t>蛋白质的一级结构</a:t>
            </a:r>
            <a:r>
              <a:rPr lang="en-US" altLang="zh-CN" sz="3600" dirty="0"/>
              <a:t>/</a:t>
            </a:r>
            <a:r>
              <a:rPr lang="zh-CN" altLang="en-US" sz="3600" dirty="0"/>
              <a:t>肽链</a:t>
            </a:r>
            <a:endParaRPr lang="zh-CN" altLang="en-US" dirty="0"/>
          </a:p>
        </p:txBody>
      </p:sp>
      <p:pic>
        <p:nvPicPr>
          <p:cNvPr id="7172" name="Picture 4" descr="查看源图像">
            <a:extLst>
              <a:ext uri="{FF2B5EF4-FFF2-40B4-BE49-F238E27FC236}">
                <a16:creationId xmlns:a16="http://schemas.microsoft.com/office/drawing/2014/main" id="{98244408-AC06-4CF7-A6A5-6E624FBA6F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9" b="9455"/>
          <a:stretch/>
        </p:blipFill>
        <p:spPr bwMode="auto">
          <a:xfrm>
            <a:off x="2080894" y="1605280"/>
            <a:ext cx="7560946" cy="525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9996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5041A3-69B9-4BCA-8C25-6C08C5ABA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基础知识：</a:t>
            </a:r>
            <a:r>
              <a:rPr lang="en-US" altLang="zh-CN" dirty="0"/>
              <a:t> </a:t>
            </a:r>
            <a:r>
              <a:rPr lang="zh-CN" altLang="en-US" dirty="0"/>
              <a:t>二硫键的形成</a:t>
            </a:r>
            <a:br>
              <a:rPr lang="en-US" altLang="zh-CN" dirty="0"/>
            </a:br>
            <a:r>
              <a:rPr lang="zh-CN" altLang="en-US" sz="3600" dirty="0"/>
              <a:t>半胱氨酸</a:t>
            </a:r>
            <a:r>
              <a:rPr lang="en-US" altLang="zh-CN" sz="3600" dirty="0"/>
              <a:t>+</a:t>
            </a:r>
            <a:r>
              <a:rPr lang="zh-CN" altLang="en-US" sz="3600" dirty="0"/>
              <a:t>半胱氨酸</a:t>
            </a:r>
            <a:r>
              <a:rPr lang="en-US" altLang="zh-CN" sz="3600" dirty="0"/>
              <a:t>=</a:t>
            </a:r>
            <a:r>
              <a:rPr lang="zh-CN" altLang="en-US" sz="3600" dirty="0"/>
              <a:t>胱氨酸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58C6F3C3-3412-49BD-9586-7060B55F77EA}"/>
                  </a:ext>
                </a:extLst>
              </p14:cNvPr>
              <p14:cNvContentPartPr/>
              <p14:nvPr/>
            </p14:nvContentPartPr>
            <p14:xfrm>
              <a:off x="396120" y="-472560"/>
              <a:ext cx="360" cy="36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58C6F3C3-3412-49BD-9586-7060B55F77E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7120" y="-48156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AutoShape 4">
            <a:extLst>
              <a:ext uri="{FF2B5EF4-FFF2-40B4-BE49-F238E27FC236}">
                <a16:creationId xmlns:a16="http://schemas.microsoft.com/office/drawing/2014/main" id="{D0AF9C0E-7777-496A-BF5D-C5D0E86486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E6F1B095-A4A2-4068-9A54-3E470B4D48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8">
            <a:extLst>
              <a:ext uri="{FF2B5EF4-FFF2-40B4-BE49-F238E27FC236}">
                <a16:creationId xmlns:a16="http://schemas.microsoft.com/office/drawing/2014/main" id="{64CE73E0-3A76-4C17-9B50-6C9BF6ECD4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EF49D5C-C00C-4445-822D-34EDD9768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62" y="1690688"/>
            <a:ext cx="9667875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588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E35514-6714-4F69-A256-721827484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中心法则</a:t>
            </a:r>
            <a:r>
              <a:rPr lang="en-US" altLang="zh-CN" dirty="0"/>
              <a:t>——</a:t>
            </a:r>
            <a:r>
              <a:rPr lang="zh-CN" altLang="en-US" dirty="0"/>
              <a:t>翻译的产物</a:t>
            </a:r>
            <a:br>
              <a:rPr lang="en-US" altLang="zh-CN" dirty="0"/>
            </a:br>
            <a:r>
              <a:rPr lang="zh-CN" altLang="en-US" sz="3600" dirty="0"/>
              <a:t>蛋白质的一级结构</a:t>
            </a:r>
            <a:r>
              <a:rPr lang="en-US" altLang="zh-CN" sz="3600" dirty="0"/>
              <a:t>/</a:t>
            </a:r>
            <a:r>
              <a:rPr lang="zh-CN" altLang="en-US" sz="3600" dirty="0"/>
              <a:t>肽链</a:t>
            </a:r>
            <a:endParaRPr lang="zh-CN" altLang="en-US" dirty="0"/>
          </a:p>
        </p:txBody>
      </p:sp>
      <p:pic>
        <p:nvPicPr>
          <p:cNvPr id="4" name="Picture 2" descr="肽链 的图像结果">
            <a:extLst>
              <a:ext uri="{FF2B5EF4-FFF2-40B4-BE49-F238E27FC236}">
                <a16:creationId xmlns:a16="http://schemas.microsoft.com/office/drawing/2014/main" id="{A4B6D11D-F6CD-4D9A-859D-27186EF62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640" y="1622374"/>
            <a:ext cx="7106920" cy="515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5194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E35514-6714-4F69-A256-721827484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蛋白质的加工</a:t>
            </a:r>
            <a:r>
              <a:rPr lang="en-US" altLang="zh-CN" dirty="0"/>
              <a:t>——</a:t>
            </a:r>
            <a:r>
              <a:rPr lang="zh-CN" altLang="en-US" dirty="0"/>
              <a:t>折叠</a:t>
            </a:r>
            <a:r>
              <a:rPr lang="en-US" altLang="zh-CN" dirty="0"/>
              <a:t>folding</a:t>
            </a:r>
            <a:br>
              <a:rPr lang="en-US" altLang="zh-CN" dirty="0"/>
            </a:br>
            <a:r>
              <a:rPr lang="zh-CN" altLang="en-US" sz="3200" dirty="0"/>
              <a:t>蛋白质的一级结构</a:t>
            </a:r>
            <a:r>
              <a:rPr lang="en-US" altLang="zh-CN" sz="3200" dirty="0"/>
              <a:t>/</a:t>
            </a:r>
            <a:r>
              <a:rPr lang="zh-CN" altLang="en-US" sz="3200" dirty="0"/>
              <a:t>肽链 </a:t>
            </a:r>
            <a:r>
              <a:rPr lang="en-US" altLang="zh-CN" sz="3200" dirty="0"/>
              <a:t>to </a:t>
            </a:r>
            <a:r>
              <a:rPr lang="zh-CN" altLang="en-US" sz="3200" dirty="0"/>
              <a:t>蛋白质的二级结构</a:t>
            </a:r>
            <a:endParaRPr lang="zh-CN" altLang="en-US" dirty="0"/>
          </a:p>
        </p:txBody>
      </p:sp>
      <p:pic>
        <p:nvPicPr>
          <p:cNvPr id="9218" name="Picture 2" descr="肽链 的图像结果">
            <a:extLst>
              <a:ext uri="{FF2B5EF4-FFF2-40B4-BE49-F238E27FC236}">
                <a16:creationId xmlns:a16="http://schemas.microsoft.com/office/drawing/2014/main" id="{E33F2502-702B-49A3-B5F3-C87A56E78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" y="2535457"/>
            <a:ext cx="4142866" cy="300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箭头: 右 2">
            <a:extLst>
              <a:ext uri="{FF2B5EF4-FFF2-40B4-BE49-F238E27FC236}">
                <a16:creationId xmlns:a16="http://schemas.microsoft.com/office/drawing/2014/main" id="{9BC869DB-69FB-4702-A6C0-01BA2751B44E}"/>
              </a:ext>
            </a:extLst>
          </p:cNvPr>
          <p:cNvSpPr/>
          <p:nvPr/>
        </p:nvSpPr>
        <p:spPr>
          <a:xfrm>
            <a:off x="4805680" y="3429000"/>
            <a:ext cx="2011680" cy="1325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220" name="Picture 4" descr="蛋白质的二级结构 的图像结果">
            <a:extLst>
              <a:ext uri="{FF2B5EF4-FFF2-40B4-BE49-F238E27FC236}">
                <a16:creationId xmlns:a16="http://schemas.microsoft.com/office/drawing/2014/main" id="{D1400624-554C-4EAA-9CBD-E5346E495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5"/>
          <a:stretch/>
        </p:blipFill>
        <p:spPr bwMode="auto">
          <a:xfrm>
            <a:off x="6877113" y="2818288"/>
            <a:ext cx="4142866" cy="254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9003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E35514-6714-4F69-A256-721827484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蛋白质的加工</a:t>
            </a:r>
            <a:r>
              <a:rPr lang="en-US" altLang="zh-CN" dirty="0"/>
              <a:t>——</a:t>
            </a:r>
            <a:r>
              <a:rPr lang="zh-CN" altLang="en-US" dirty="0"/>
              <a:t>折叠</a:t>
            </a:r>
            <a:r>
              <a:rPr lang="en-US" altLang="zh-CN" dirty="0"/>
              <a:t>folding</a:t>
            </a:r>
            <a:br>
              <a:rPr lang="en-US" altLang="zh-CN" dirty="0"/>
            </a:br>
            <a:r>
              <a:rPr lang="zh-CN" altLang="en-US" sz="3200" dirty="0"/>
              <a:t>蛋白质的一级结构</a:t>
            </a:r>
            <a:r>
              <a:rPr lang="en-US" altLang="zh-CN" sz="3200" dirty="0"/>
              <a:t>/</a:t>
            </a:r>
            <a:r>
              <a:rPr lang="zh-CN" altLang="en-US" sz="3200" dirty="0"/>
              <a:t>肽链 </a:t>
            </a:r>
            <a:r>
              <a:rPr lang="en-US" altLang="zh-CN" sz="3200" dirty="0"/>
              <a:t>to </a:t>
            </a:r>
            <a:r>
              <a:rPr lang="zh-CN" altLang="en-US" sz="3200" dirty="0"/>
              <a:t>蛋白质的二级结构</a:t>
            </a:r>
            <a:endParaRPr lang="zh-CN" altLang="en-US" dirty="0"/>
          </a:p>
        </p:txBody>
      </p:sp>
      <p:pic>
        <p:nvPicPr>
          <p:cNvPr id="9218" name="Picture 2" descr="肽链 的图像结果">
            <a:extLst>
              <a:ext uri="{FF2B5EF4-FFF2-40B4-BE49-F238E27FC236}">
                <a16:creationId xmlns:a16="http://schemas.microsoft.com/office/drawing/2014/main" id="{E33F2502-702B-49A3-B5F3-C87A56E78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" y="2535457"/>
            <a:ext cx="4142866" cy="300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箭头: 右 2">
            <a:extLst>
              <a:ext uri="{FF2B5EF4-FFF2-40B4-BE49-F238E27FC236}">
                <a16:creationId xmlns:a16="http://schemas.microsoft.com/office/drawing/2014/main" id="{9BC869DB-69FB-4702-A6C0-01BA2751B44E}"/>
              </a:ext>
            </a:extLst>
          </p:cNvPr>
          <p:cNvSpPr/>
          <p:nvPr/>
        </p:nvSpPr>
        <p:spPr>
          <a:xfrm>
            <a:off x="4805680" y="3429000"/>
            <a:ext cx="2011680" cy="1325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220" name="Picture 4" descr="蛋白质的二级结构 的图像结果">
            <a:extLst>
              <a:ext uri="{FF2B5EF4-FFF2-40B4-BE49-F238E27FC236}">
                <a16:creationId xmlns:a16="http://schemas.microsoft.com/office/drawing/2014/main" id="{D1400624-554C-4EAA-9CBD-E5346E495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5"/>
          <a:stretch/>
        </p:blipFill>
        <p:spPr bwMode="auto">
          <a:xfrm>
            <a:off x="6877113" y="2818288"/>
            <a:ext cx="4142866" cy="254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926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0CF6C59-7CBE-43AE-BB24-A097AFA7F17F}"/>
              </a:ext>
            </a:extLst>
          </p:cNvPr>
          <p:cNvSpPr txBox="1"/>
          <p:nvPr/>
        </p:nvSpPr>
        <p:spPr>
          <a:xfrm>
            <a:off x="333375" y="266700"/>
            <a:ext cx="4814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脱氧核糖核苷酸通过磷酸二酯键形成</a:t>
            </a:r>
            <a:r>
              <a:rPr lang="en-US" altLang="zh-CN"/>
              <a:t>DNA</a:t>
            </a:r>
            <a:r>
              <a:rPr lang="zh-CN" altLang="en-US"/>
              <a:t>单链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8E2099-59EB-439D-8169-454C515E4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034" y="1060872"/>
            <a:ext cx="3215919" cy="490770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4083077-7F61-48D6-A048-FE76E5E834ED}"/>
              </a:ext>
            </a:extLst>
          </p:cNvPr>
          <p:cNvSpPr txBox="1"/>
          <p:nvPr/>
        </p:nvSpPr>
        <p:spPr>
          <a:xfrm>
            <a:off x="5962650" y="1247775"/>
            <a:ext cx="5160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DNA</a:t>
            </a:r>
            <a:r>
              <a:rPr lang="zh-CN" altLang="en-US"/>
              <a:t>序列的方向性：</a:t>
            </a:r>
            <a:r>
              <a:rPr lang="en-US" altLang="zh-CN"/>
              <a:t>5</a:t>
            </a:r>
            <a:r>
              <a:rPr lang="zh-CN" altLang="en-US"/>
              <a:t>’末端磷酸基团→</a:t>
            </a:r>
            <a:r>
              <a:rPr lang="en-US" altLang="zh-CN"/>
              <a:t>3</a:t>
            </a:r>
            <a:r>
              <a:rPr lang="zh-CN" altLang="en-US"/>
              <a:t>’末端羧基</a:t>
            </a:r>
            <a:endParaRPr lang="en-US" altLang="zh-CN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3ADF5EE-64B9-4BA8-9C36-0BF7C27EA1FD}"/>
              </a:ext>
            </a:extLst>
          </p:cNvPr>
          <p:cNvSpPr txBox="1"/>
          <p:nvPr/>
        </p:nvSpPr>
        <p:spPr>
          <a:xfrm>
            <a:off x="5962650" y="1830168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5</a:t>
            </a:r>
            <a:r>
              <a:rPr lang="zh-CN" altLang="en-US"/>
              <a:t>’</a:t>
            </a:r>
            <a:r>
              <a:rPr lang="en-US" altLang="zh-CN"/>
              <a:t>-TCA-3</a:t>
            </a:r>
            <a:r>
              <a:rPr lang="zh-CN" altLang="en-US"/>
              <a:t>’</a:t>
            </a:r>
            <a:endParaRPr lang="en-US" altLang="zh-CN"/>
          </a:p>
          <a:p>
            <a:r>
              <a:rPr lang="en-US" altLang="zh-CN"/>
              <a:t>3</a:t>
            </a:r>
            <a:r>
              <a:rPr lang="zh-CN" altLang="en-US"/>
              <a:t>’</a:t>
            </a:r>
            <a:r>
              <a:rPr lang="en-US" altLang="zh-CN"/>
              <a:t>-AGT-5</a:t>
            </a:r>
            <a:r>
              <a:rPr lang="zh-CN" altLang="en-US"/>
              <a:t>’</a:t>
            </a:r>
            <a:endParaRPr lang="en-US" altLang="zh-CN"/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3AD065EB-96DE-4ACA-8467-758D926AF2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14988" y="2689560"/>
          <a:ext cx="2795587" cy="3755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Image" r:id="rId4" imgW="3904762" imgH="4552381" progId="Photoshop.Image.6">
                  <p:embed/>
                </p:oleObj>
              </mc:Choice>
              <mc:Fallback>
                <p:oleObj name="Image" r:id="rId4" imgW="3904762" imgH="4552381" progId="Photoshop.Image.6">
                  <p:embed/>
                  <p:pic>
                    <p:nvPicPr>
                      <p:cNvPr id="7" name="Object 4">
                        <a:extLst>
                          <a:ext uri="{FF2B5EF4-FFF2-40B4-BE49-F238E27FC236}">
                            <a16:creationId xmlns:a16="http://schemas.microsoft.com/office/drawing/2014/main" id="{3AD065EB-96DE-4ACA-8467-758D926AF20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4988" y="2689560"/>
                        <a:ext cx="2795587" cy="37552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CEC75EAB-25FA-43EC-B200-93B71452CDE1}"/>
              </a:ext>
            </a:extLst>
          </p:cNvPr>
          <p:cNvSpPr txBox="1"/>
          <p:nvPr/>
        </p:nvSpPr>
        <p:spPr>
          <a:xfrm>
            <a:off x="8801100" y="2952750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双螺旋为右手螺旋；</a:t>
            </a:r>
            <a:endParaRPr lang="en-US" altLang="zh-CN"/>
          </a:p>
          <a:p>
            <a:r>
              <a:rPr lang="zh-CN" altLang="en-US"/>
              <a:t>磷酸、戊糖交替形成骨架；</a:t>
            </a:r>
            <a:endParaRPr lang="en-US" altLang="zh-CN"/>
          </a:p>
          <a:p>
            <a:r>
              <a:rPr lang="zh-CN" altLang="en-US"/>
              <a:t>碱基在内部互补配对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E59A61E-87FA-4A2A-ADD9-33137C3CA40E}"/>
              </a:ext>
            </a:extLst>
          </p:cNvPr>
          <p:cNvSpPr txBox="1"/>
          <p:nvPr/>
        </p:nvSpPr>
        <p:spPr>
          <a:xfrm>
            <a:off x="2783840" y="2407920"/>
            <a:ext cx="22474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>
                <a:solidFill>
                  <a:srgbClr val="FF0000"/>
                </a:solidFill>
              </a:rPr>
              <a:t>1</a:t>
            </a:r>
            <a:endParaRPr lang="zh-CN" altLang="en-US" sz="60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EC21D17-AC90-47D7-9C3E-CD50B300EF02}"/>
              </a:ext>
            </a:extLst>
          </p:cNvPr>
          <p:cNvSpPr txBox="1"/>
          <p:nvPr/>
        </p:nvSpPr>
        <p:spPr>
          <a:xfrm>
            <a:off x="2651442" y="2623820"/>
            <a:ext cx="22474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>
                <a:solidFill>
                  <a:srgbClr val="FF0000"/>
                </a:solidFill>
              </a:rPr>
              <a:t>2</a:t>
            </a:r>
            <a:endParaRPr lang="zh-CN" altLang="en-US" sz="60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D7E1CF5-0F15-40A6-883C-053488E6B5E8}"/>
              </a:ext>
            </a:extLst>
          </p:cNvPr>
          <p:cNvSpPr txBox="1"/>
          <p:nvPr/>
        </p:nvSpPr>
        <p:spPr>
          <a:xfrm>
            <a:off x="2349182" y="2627630"/>
            <a:ext cx="22474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>
                <a:solidFill>
                  <a:srgbClr val="FF0000"/>
                </a:solidFill>
              </a:rPr>
              <a:t>3</a:t>
            </a:r>
            <a:endParaRPr lang="zh-CN" altLang="en-US" sz="60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6479A58-8BCE-4368-A80B-540F8D111F7B}"/>
              </a:ext>
            </a:extLst>
          </p:cNvPr>
          <p:cNvSpPr txBox="1"/>
          <p:nvPr/>
        </p:nvSpPr>
        <p:spPr>
          <a:xfrm>
            <a:off x="2214562" y="2384166"/>
            <a:ext cx="22474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>
                <a:solidFill>
                  <a:srgbClr val="FF0000"/>
                </a:solidFill>
              </a:rPr>
              <a:t>4</a:t>
            </a:r>
            <a:endParaRPr lang="zh-CN" altLang="en-US" sz="60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05941FE-4F0D-4013-B8F0-98496B096082}"/>
              </a:ext>
            </a:extLst>
          </p:cNvPr>
          <p:cNvSpPr txBox="1"/>
          <p:nvPr/>
        </p:nvSpPr>
        <p:spPr>
          <a:xfrm>
            <a:off x="2214562" y="2079413"/>
            <a:ext cx="22474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>
                <a:solidFill>
                  <a:srgbClr val="FF0000"/>
                </a:solidFill>
              </a:rPr>
              <a:t>5</a:t>
            </a:r>
            <a:endParaRPr lang="zh-CN" altLang="en-US" sz="6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4245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5041A3-69B9-4BCA-8C25-6C08C5ABA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基础知识：氨基酸</a:t>
            </a:r>
            <a:br>
              <a:rPr lang="en-US" altLang="zh-CN" dirty="0"/>
            </a:br>
            <a:r>
              <a:rPr lang="zh-CN" altLang="en-US" sz="3600" dirty="0"/>
              <a:t>氨基酸的基本结构</a:t>
            </a:r>
            <a:endParaRPr lang="zh-CN" altLang="en-US" dirty="0"/>
          </a:p>
        </p:txBody>
      </p:sp>
      <p:pic>
        <p:nvPicPr>
          <p:cNvPr id="2050" name="Picture 2" descr="查看源图像">
            <a:extLst>
              <a:ext uri="{FF2B5EF4-FFF2-40B4-BE49-F238E27FC236}">
                <a16:creationId xmlns:a16="http://schemas.microsoft.com/office/drawing/2014/main" id="{CC2FACF1-350D-4400-872E-CB9A04CC5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533" y="1771969"/>
            <a:ext cx="5413467" cy="413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0076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5041A3-69B9-4BCA-8C25-6C08C5ABA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基础知识：氢键的形成</a:t>
            </a:r>
            <a:br>
              <a:rPr lang="en-US" altLang="zh-CN" dirty="0"/>
            </a:br>
            <a:r>
              <a:rPr lang="zh-CN" altLang="en-US" sz="3600" dirty="0"/>
              <a:t>氨基酸之间形成氢键</a:t>
            </a:r>
            <a:endParaRPr lang="zh-CN" altLang="en-US" dirty="0"/>
          </a:p>
        </p:txBody>
      </p:sp>
      <p:pic>
        <p:nvPicPr>
          <p:cNvPr id="2050" name="Picture 2" descr="查看源图像">
            <a:extLst>
              <a:ext uri="{FF2B5EF4-FFF2-40B4-BE49-F238E27FC236}">
                <a16:creationId xmlns:a16="http://schemas.microsoft.com/office/drawing/2014/main" id="{CC2FACF1-350D-4400-872E-CB9A04CC5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51926">
            <a:off x="6363111" y="2229118"/>
            <a:ext cx="3687572" cy="281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查看源图像">
            <a:extLst>
              <a:ext uri="{FF2B5EF4-FFF2-40B4-BE49-F238E27FC236}">
                <a16:creationId xmlns:a16="http://schemas.microsoft.com/office/drawing/2014/main" id="{D4F80DD5-832D-4788-8926-BD3462746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70720">
            <a:off x="896233" y="2518438"/>
            <a:ext cx="3687572" cy="281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9740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5041A3-69B9-4BCA-8C25-6C08C5ABA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基础知识：氢键的形成</a:t>
            </a:r>
            <a:br>
              <a:rPr lang="en-US" altLang="zh-CN" dirty="0"/>
            </a:br>
            <a:r>
              <a:rPr lang="zh-CN" altLang="en-US" sz="3600" dirty="0"/>
              <a:t>氨基酸之间形成氢键</a:t>
            </a:r>
            <a:endParaRPr lang="zh-CN" altLang="en-US" dirty="0"/>
          </a:p>
        </p:txBody>
      </p:sp>
      <p:pic>
        <p:nvPicPr>
          <p:cNvPr id="12292" name="Picture 4" descr="查看源图像">
            <a:extLst>
              <a:ext uri="{FF2B5EF4-FFF2-40B4-BE49-F238E27FC236}">
                <a16:creationId xmlns:a16="http://schemas.microsoft.com/office/drawing/2014/main" id="{696E43E1-65C9-4CEC-A42B-9F86EA077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854" y="1600431"/>
            <a:ext cx="4113956" cy="508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2533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5041A3-69B9-4BCA-8C25-6C08C5ABA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基础知识：</a:t>
            </a:r>
            <a:r>
              <a:rPr lang="en-US" altLang="zh-CN" dirty="0"/>
              <a:t> </a:t>
            </a:r>
            <a:r>
              <a:rPr lang="zh-CN" altLang="en-US" dirty="0"/>
              <a:t>蛋白质的二级结构</a:t>
            </a:r>
            <a:br>
              <a:rPr lang="en-US" altLang="zh-CN" dirty="0"/>
            </a:br>
            <a:r>
              <a:rPr lang="en-US" altLang="zh-CN" sz="3600" dirty="0"/>
              <a:t>α-</a:t>
            </a:r>
            <a:r>
              <a:rPr lang="zh-CN" altLang="en-US" sz="3600" dirty="0"/>
              <a:t>螺旋 </a:t>
            </a:r>
            <a:r>
              <a:rPr lang="en-US" altLang="zh-CN" sz="3600" dirty="0"/>
              <a:t>α-helix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58C6F3C3-3412-49BD-9586-7060B55F77EA}"/>
                  </a:ext>
                </a:extLst>
              </p14:cNvPr>
              <p14:cNvContentPartPr/>
              <p14:nvPr/>
            </p14:nvContentPartPr>
            <p14:xfrm>
              <a:off x="396120" y="-472560"/>
              <a:ext cx="360" cy="36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58C6F3C3-3412-49BD-9586-7060B55F77E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7120" y="-48156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AutoShape 4">
            <a:extLst>
              <a:ext uri="{FF2B5EF4-FFF2-40B4-BE49-F238E27FC236}">
                <a16:creationId xmlns:a16="http://schemas.microsoft.com/office/drawing/2014/main" id="{D0AF9C0E-7777-496A-BF5D-C5D0E86486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E6F1B095-A4A2-4068-9A54-3E470B4D48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8">
            <a:extLst>
              <a:ext uri="{FF2B5EF4-FFF2-40B4-BE49-F238E27FC236}">
                <a16:creationId xmlns:a16="http://schemas.microsoft.com/office/drawing/2014/main" id="{64CE73E0-3A76-4C17-9B50-6C9BF6ECD4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764F3CD-1B3B-4208-880F-24484EBA01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80" b="6166"/>
          <a:stretch/>
        </p:blipFill>
        <p:spPr>
          <a:xfrm>
            <a:off x="1762738" y="1690688"/>
            <a:ext cx="8051821" cy="506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7128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5041A3-69B9-4BCA-8C25-6C08C5ABA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基础知识：</a:t>
            </a:r>
            <a:r>
              <a:rPr lang="en-US" altLang="zh-CN" dirty="0"/>
              <a:t> </a:t>
            </a:r>
            <a:r>
              <a:rPr lang="zh-CN" altLang="en-US" dirty="0"/>
              <a:t>蛋白质的二级结构</a:t>
            </a:r>
            <a:br>
              <a:rPr lang="en-US" altLang="zh-CN" dirty="0"/>
            </a:br>
            <a:r>
              <a:rPr lang="en-US" altLang="zh-CN" sz="3600" dirty="0"/>
              <a:t>β-</a:t>
            </a:r>
            <a:r>
              <a:rPr lang="zh-CN" altLang="en-US" sz="3600" dirty="0"/>
              <a:t>折叠 </a:t>
            </a:r>
            <a:r>
              <a:rPr lang="en-US" altLang="zh-CN" sz="3600" dirty="0"/>
              <a:t>β-pleated sheet 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58C6F3C3-3412-49BD-9586-7060B55F77EA}"/>
                  </a:ext>
                </a:extLst>
              </p14:cNvPr>
              <p14:cNvContentPartPr/>
              <p14:nvPr/>
            </p14:nvContentPartPr>
            <p14:xfrm>
              <a:off x="396120" y="-472560"/>
              <a:ext cx="360" cy="36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58C6F3C3-3412-49BD-9586-7060B55F77E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7120" y="-48156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AutoShape 4">
            <a:extLst>
              <a:ext uri="{FF2B5EF4-FFF2-40B4-BE49-F238E27FC236}">
                <a16:creationId xmlns:a16="http://schemas.microsoft.com/office/drawing/2014/main" id="{D0AF9C0E-7777-496A-BF5D-C5D0E86486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E6F1B095-A4A2-4068-9A54-3E470B4D48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8">
            <a:extLst>
              <a:ext uri="{FF2B5EF4-FFF2-40B4-BE49-F238E27FC236}">
                <a16:creationId xmlns:a16="http://schemas.microsoft.com/office/drawing/2014/main" id="{64CE73E0-3A76-4C17-9B50-6C9BF6ECD4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52F260A-EB30-40DC-BA1A-E1FD77B0DE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4" b="21333"/>
          <a:stretch/>
        </p:blipFill>
        <p:spPr>
          <a:xfrm>
            <a:off x="1095502" y="1564640"/>
            <a:ext cx="9389618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493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5041A3-69B9-4BCA-8C25-6C08C5ABA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基础知识：</a:t>
            </a:r>
            <a:r>
              <a:rPr lang="en-US" altLang="zh-CN" dirty="0"/>
              <a:t> </a:t>
            </a:r>
            <a:r>
              <a:rPr lang="zh-CN" altLang="en-US" dirty="0"/>
              <a:t>蛋白质的二级结构</a:t>
            </a:r>
            <a:br>
              <a:rPr lang="en-US" altLang="zh-CN" dirty="0"/>
            </a:br>
            <a:r>
              <a:rPr lang="en-US" altLang="zh-CN" sz="3600" dirty="0"/>
              <a:t>β-</a:t>
            </a:r>
            <a:r>
              <a:rPr lang="zh-CN" altLang="en-US" sz="3600" dirty="0"/>
              <a:t>转角 </a:t>
            </a:r>
            <a:r>
              <a:rPr lang="en-US" altLang="zh-CN" sz="3600" dirty="0"/>
              <a:t>β-turn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58C6F3C3-3412-49BD-9586-7060B55F77EA}"/>
                  </a:ext>
                </a:extLst>
              </p14:cNvPr>
              <p14:cNvContentPartPr/>
              <p14:nvPr/>
            </p14:nvContentPartPr>
            <p14:xfrm>
              <a:off x="396120" y="-472560"/>
              <a:ext cx="360" cy="36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58C6F3C3-3412-49BD-9586-7060B55F77E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7120" y="-48156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AutoShape 4">
            <a:extLst>
              <a:ext uri="{FF2B5EF4-FFF2-40B4-BE49-F238E27FC236}">
                <a16:creationId xmlns:a16="http://schemas.microsoft.com/office/drawing/2014/main" id="{D0AF9C0E-7777-496A-BF5D-C5D0E86486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E6F1B095-A4A2-4068-9A54-3E470B4D48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8">
            <a:extLst>
              <a:ext uri="{FF2B5EF4-FFF2-40B4-BE49-F238E27FC236}">
                <a16:creationId xmlns:a16="http://schemas.microsoft.com/office/drawing/2014/main" id="{64CE73E0-3A76-4C17-9B50-6C9BF6ECD4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9FA93BE-F200-43B8-A55E-9A50797521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9" t="19260" r="55380" b="47777"/>
          <a:stretch/>
        </p:blipFill>
        <p:spPr>
          <a:xfrm>
            <a:off x="1767840" y="1690688"/>
            <a:ext cx="7518400" cy="489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899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5041A3-69B9-4BCA-8C25-6C08C5ABA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基础知识：</a:t>
            </a:r>
            <a:r>
              <a:rPr lang="en-US" altLang="zh-CN" dirty="0"/>
              <a:t> </a:t>
            </a:r>
            <a:r>
              <a:rPr lang="zh-CN" altLang="en-US" dirty="0"/>
              <a:t>蛋白质的二级结构</a:t>
            </a:r>
            <a:br>
              <a:rPr lang="en-US" altLang="zh-CN" dirty="0"/>
            </a:br>
            <a:r>
              <a:rPr lang="zh-CN" altLang="en-US" sz="3600" dirty="0"/>
              <a:t>其他结构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58C6F3C3-3412-49BD-9586-7060B55F77EA}"/>
                  </a:ext>
                </a:extLst>
              </p14:cNvPr>
              <p14:cNvContentPartPr/>
              <p14:nvPr/>
            </p14:nvContentPartPr>
            <p14:xfrm>
              <a:off x="396120" y="-472560"/>
              <a:ext cx="360" cy="36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58C6F3C3-3412-49BD-9586-7060B55F77E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7120" y="-48156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AutoShape 4">
            <a:extLst>
              <a:ext uri="{FF2B5EF4-FFF2-40B4-BE49-F238E27FC236}">
                <a16:creationId xmlns:a16="http://schemas.microsoft.com/office/drawing/2014/main" id="{D0AF9C0E-7777-496A-BF5D-C5D0E86486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E6F1B095-A4A2-4068-9A54-3E470B4D48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8">
            <a:extLst>
              <a:ext uri="{FF2B5EF4-FFF2-40B4-BE49-F238E27FC236}">
                <a16:creationId xmlns:a16="http://schemas.microsoft.com/office/drawing/2014/main" id="{64CE73E0-3A76-4C17-9B50-6C9BF6ECD4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348003A-738F-4D0B-9B24-AC58F35AAC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9" t="51111" r="56830"/>
          <a:stretch/>
        </p:blipFill>
        <p:spPr>
          <a:xfrm>
            <a:off x="3637280" y="1472184"/>
            <a:ext cx="5222240" cy="530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5054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E35514-6714-4F69-A256-721827484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蛋白质的加工</a:t>
            </a:r>
            <a:r>
              <a:rPr lang="en-US" altLang="zh-CN" dirty="0"/>
              <a:t>——</a:t>
            </a:r>
            <a:r>
              <a:rPr lang="zh-CN" altLang="en-US" dirty="0"/>
              <a:t>折叠</a:t>
            </a:r>
            <a:r>
              <a:rPr lang="en-US" altLang="zh-CN" dirty="0"/>
              <a:t>folding</a:t>
            </a:r>
            <a:br>
              <a:rPr lang="en-US" altLang="zh-CN" dirty="0"/>
            </a:br>
            <a:r>
              <a:rPr lang="zh-CN" altLang="en-US" sz="3200" dirty="0"/>
              <a:t>蛋白质的一级结构</a:t>
            </a:r>
            <a:r>
              <a:rPr lang="en-US" altLang="zh-CN" sz="3200" dirty="0"/>
              <a:t>/</a:t>
            </a:r>
            <a:r>
              <a:rPr lang="zh-CN" altLang="en-US" sz="3200" dirty="0"/>
              <a:t>肽链 </a:t>
            </a:r>
            <a:r>
              <a:rPr lang="en-US" altLang="zh-CN" sz="3200" dirty="0"/>
              <a:t>to </a:t>
            </a:r>
            <a:r>
              <a:rPr lang="zh-CN" altLang="en-US" sz="3200" dirty="0"/>
              <a:t>蛋白质的二级结构</a:t>
            </a:r>
            <a:endParaRPr lang="zh-CN" altLang="en-US" dirty="0"/>
          </a:p>
        </p:txBody>
      </p:sp>
      <p:pic>
        <p:nvPicPr>
          <p:cNvPr id="9218" name="Picture 2" descr="肽链 的图像结果">
            <a:extLst>
              <a:ext uri="{FF2B5EF4-FFF2-40B4-BE49-F238E27FC236}">
                <a16:creationId xmlns:a16="http://schemas.microsoft.com/office/drawing/2014/main" id="{E33F2502-702B-49A3-B5F3-C87A56E78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" y="2535457"/>
            <a:ext cx="4142866" cy="300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箭头: 右 2">
            <a:extLst>
              <a:ext uri="{FF2B5EF4-FFF2-40B4-BE49-F238E27FC236}">
                <a16:creationId xmlns:a16="http://schemas.microsoft.com/office/drawing/2014/main" id="{9BC869DB-69FB-4702-A6C0-01BA2751B44E}"/>
              </a:ext>
            </a:extLst>
          </p:cNvPr>
          <p:cNvSpPr/>
          <p:nvPr/>
        </p:nvSpPr>
        <p:spPr>
          <a:xfrm>
            <a:off x="4805680" y="3429000"/>
            <a:ext cx="2011680" cy="1325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220" name="Picture 4" descr="蛋白质的二级结构 的图像结果">
            <a:extLst>
              <a:ext uri="{FF2B5EF4-FFF2-40B4-BE49-F238E27FC236}">
                <a16:creationId xmlns:a16="http://schemas.microsoft.com/office/drawing/2014/main" id="{D1400624-554C-4EAA-9CBD-E5346E495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5"/>
          <a:stretch/>
        </p:blipFill>
        <p:spPr bwMode="auto">
          <a:xfrm>
            <a:off x="6877113" y="2818288"/>
            <a:ext cx="4142866" cy="254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0637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E35514-6714-4F69-A256-721827484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蛋白质的加工</a:t>
            </a:r>
            <a:br>
              <a:rPr lang="en-US" altLang="zh-CN" dirty="0"/>
            </a:br>
            <a:r>
              <a:rPr lang="zh-CN" altLang="en-US" sz="3200" dirty="0"/>
              <a:t>蛋白质的二级结构 </a:t>
            </a:r>
            <a:r>
              <a:rPr lang="en-US" altLang="zh-CN" sz="3200" dirty="0"/>
              <a:t>to </a:t>
            </a:r>
            <a:r>
              <a:rPr lang="zh-CN" altLang="en-US" sz="3200" dirty="0"/>
              <a:t>蛋白质的三级结构</a:t>
            </a:r>
            <a:endParaRPr lang="zh-CN" altLang="en-US" dirty="0"/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9BC869DB-69FB-4702-A6C0-01BA2751B44E}"/>
              </a:ext>
            </a:extLst>
          </p:cNvPr>
          <p:cNvSpPr/>
          <p:nvPr/>
        </p:nvSpPr>
        <p:spPr>
          <a:xfrm>
            <a:off x="4805680" y="3429000"/>
            <a:ext cx="2011680" cy="1325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220" name="Picture 4" descr="蛋白质的二级结构 的图像结果">
            <a:extLst>
              <a:ext uri="{FF2B5EF4-FFF2-40B4-BE49-F238E27FC236}">
                <a16:creationId xmlns:a16="http://schemas.microsoft.com/office/drawing/2014/main" id="{D1400624-554C-4EAA-9CBD-E5346E495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5"/>
          <a:stretch/>
        </p:blipFill>
        <p:spPr bwMode="auto">
          <a:xfrm>
            <a:off x="538480" y="2737008"/>
            <a:ext cx="4142866" cy="254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查看源图像">
            <a:extLst>
              <a:ext uri="{FF2B5EF4-FFF2-40B4-BE49-F238E27FC236}">
                <a16:creationId xmlns:a16="http://schemas.microsoft.com/office/drawing/2014/main" id="{A978812C-78B9-4809-B274-2E17D4E3B9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9" r="29683"/>
          <a:stretch/>
        </p:blipFill>
        <p:spPr bwMode="auto">
          <a:xfrm>
            <a:off x="7419214" y="1838325"/>
            <a:ext cx="2928129" cy="450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0968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5041A3-69B9-4BCA-8C25-6C08C5ABA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基础知识：</a:t>
            </a:r>
            <a:r>
              <a:rPr lang="en-US" altLang="zh-CN" dirty="0"/>
              <a:t> </a:t>
            </a:r>
            <a:r>
              <a:rPr lang="zh-CN" altLang="en-US" dirty="0"/>
              <a:t>蛋白质的三级结构</a:t>
            </a:r>
            <a:br>
              <a:rPr lang="en-US" altLang="zh-CN" dirty="0"/>
            </a:br>
            <a:r>
              <a:rPr lang="zh-CN" altLang="en-US" sz="3600" dirty="0"/>
              <a:t>定义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58C6F3C3-3412-49BD-9586-7060B55F77EA}"/>
                  </a:ext>
                </a:extLst>
              </p14:cNvPr>
              <p14:cNvContentPartPr/>
              <p14:nvPr/>
            </p14:nvContentPartPr>
            <p14:xfrm>
              <a:off x="396120" y="-472560"/>
              <a:ext cx="360" cy="36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58C6F3C3-3412-49BD-9586-7060B55F77E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7120" y="-48156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AutoShape 4">
            <a:extLst>
              <a:ext uri="{FF2B5EF4-FFF2-40B4-BE49-F238E27FC236}">
                <a16:creationId xmlns:a16="http://schemas.microsoft.com/office/drawing/2014/main" id="{D0AF9C0E-7777-496A-BF5D-C5D0E86486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E6F1B095-A4A2-4068-9A54-3E470B4D48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8">
            <a:extLst>
              <a:ext uri="{FF2B5EF4-FFF2-40B4-BE49-F238E27FC236}">
                <a16:creationId xmlns:a16="http://schemas.microsoft.com/office/drawing/2014/main" id="{64CE73E0-3A76-4C17-9B50-6C9BF6ECD4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814954A-35A9-4752-A8C2-79F8A28E30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87" b="43826"/>
          <a:stretch/>
        </p:blipFill>
        <p:spPr>
          <a:xfrm>
            <a:off x="152400" y="1846557"/>
            <a:ext cx="12192000" cy="160154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241EA29-BEF2-4F06-9BD9-602C436B337D}"/>
              </a:ext>
            </a:extLst>
          </p:cNvPr>
          <p:cNvSpPr txBox="1"/>
          <p:nvPr/>
        </p:nvSpPr>
        <p:spPr>
          <a:xfrm>
            <a:off x="2999772" y="4199547"/>
            <a:ext cx="7396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二级结构卷得更致密</a:t>
            </a:r>
          </a:p>
        </p:txBody>
      </p:sp>
    </p:spTree>
    <p:extLst>
      <p:ext uri="{BB962C8B-B14F-4D97-AF65-F5344CB8AC3E}">
        <p14:creationId xmlns:p14="http://schemas.microsoft.com/office/powerpoint/2010/main" val="4026795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90EDCA5-DA7C-4305-8620-2F8DA42B95E5}"/>
              </a:ext>
            </a:extLst>
          </p:cNvPr>
          <p:cNvSpPr txBox="1"/>
          <p:nvPr/>
        </p:nvSpPr>
        <p:spPr>
          <a:xfrm>
            <a:off x="457200" y="352425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DNA</a:t>
            </a:r>
            <a:r>
              <a:rPr lang="zh-CN" altLang="en-US"/>
              <a:t>的高级结构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91C3221-31F0-49A4-92C3-36FED8A7B448}"/>
              </a:ext>
            </a:extLst>
          </p:cNvPr>
          <p:cNvSpPr txBox="1"/>
          <p:nvPr/>
        </p:nvSpPr>
        <p:spPr>
          <a:xfrm>
            <a:off x="457200" y="1038225"/>
            <a:ext cx="38779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一级结构是碱基的排列顺序</a:t>
            </a:r>
            <a:endParaRPr lang="en-US" altLang="zh-CN"/>
          </a:p>
          <a:p>
            <a:r>
              <a:rPr lang="zh-CN" altLang="en-US"/>
              <a:t>二级结构是双螺旋结构</a:t>
            </a:r>
            <a:endParaRPr lang="en-US" altLang="zh-CN"/>
          </a:p>
          <a:p>
            <a:r>
              <a:rPr lang="zh-CN" altLang="en-US"/>
              <a:t>更高级结构是超螺旋和染色体的包装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EA8CC0-7490-4286-BF0B-EFC0A550A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71" y="3202841"/>
            <a:ext cx="11249590" cy="28759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E25A07B-7944-4C33-A41F-511B80671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425" y="237827"/>
            <a:ext cx="476250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491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E35514-6714-4F69-A256-721827484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蛋白质的加工</a:t>
            </a:r>
            <a:r>
              <a:rPr lang="en-US" altLang="zh-CN" dirty="0"/>
              <a:t>——</a:t>
            </a:r>
            <a:r>
              <a:rPr lang="zh-CN" altLang="en-US" dirty="0"/>
              <a:t>折叠</a:t>
            </a:r>
            <a:r>
              <a:rPr lang="en-US" altLang="zh-CN" dirty="0"/>
              <a:t>folding</a:t>
            </a:r>
            <a:br>
              <a:rPr lang="en-US" altLang="zh-CN" dirty="0"/>
            </a:br>
            <a:r>
              <a:rPr lang="zh-CN" altLang="en-US" sz="3200" dirty="0"/>
              <a:t>蛋白质的二级结构 </a:t>
            </a:r>
            <a:r>
              <a:rPr lang="en-US" altLang="zh-CN" sz="3200" dirty="0"/>
              <a:t>to </a:t>
            </a:r>
            <a:r>
              <a:rPr lang="zh-CN" altLang="en-US" sz="3200" dirty="0"/>
              <a:t>蛋白质的三级结构</a:t>
            </a:r>
            <a:endParaRPr lang="zh-CN" altLang="en-US" dirty="0"/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9BC869DB-69FB-4702-A6C0-01BA2751B44E}"/>
              </a:ext>
            </a:extLst>
          </p:cNvPr>
          <p:cNvSpPr/>
          <p:nvPr/>
        </p:nvSpPr>
        <p:spPr>
          <a:xfrm>
            <a:off x="4805680" y="3429000"/>
            <a:ext cx="2011680" cy="1325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220" name="Picture 4" descr="蛋白质的二级结构 的图像结果">
            <a:extLst>
              <a:ext uri="{FF2B5EF4-FFF2-40B4-BE49-F238E27FC236}">
                <a16:creationId xmlns:a16="http://schemas.microsoft.com/office/drawing/2014/main" id="{D1400624-554C-4EAA-9CBD-E5346E495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5"/>
          <a:stretch/>
        </p:blipFill>
        <p:spPr bwMode="auto">
          <a:xfrm>
            <a:off x="538480" y="2737008"/>
            <a:ext cx="4142866" cy="254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查看源图像">
            <a:extLst>
              <a:ext uri="{FF2B5EF4-FFF2-40B4-BE49-F238E27FC236}">
                <a16:creationId xmlns:a16="http://schemas.microsoft.com/office/drawing/2014/main" id="{A978812C-78B9-4809-B274-2E17D4E3B9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9" r="29683"/>
          <a:stretch/>
        </p:blipFill>
        <p:spPr bwMode="auto">
          <a:xfrm>
            <a:off x="7419214" y="1838325"/>
            <a:ext cx="2928129" cy="450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3993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5041A3-69B9-4BCA-8C25-6C08C5ABA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基础知识：</a:t>
            </a:r>
            <a:r>
              <a:rPr lang="en-US" altLang="zh-CN" dirty="0"/>
              <a:t> </a:t>
            </a:r>
            <a:r>
              <a:rPr lang="zh-CN" altLang="en-US" dirty="0"/>
              <a:t>蛋白质的三级结构</a:t>
            </a:r>
            <a:br>
              <a:rPr lang="en-US" altLang="zh-CN" dirty="0"/>
            </a:br>
            <a:r>
              <a:rPr lang="zh-CN" altLang="en-US" sz="3600" dirty="0"/>
              <a:t>新增键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58C6F3C3-3412-49BD-9586-7060B55F77EA}"/>
                  </a:ext>
                </a:extLst>
              </p14:cNvPr>
              <p14:cNvContentPartPr/>
              <p14:nvPr/>
            </p14:nvContentPartPr>
            <p14:xfrm>
              <a:off x="396120" y="-472560"/>
              <a:ext cx="360" cy="36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58C6F3C3-3412-49BD-9586-7060B55F77E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7120" y="-48156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AutoShape 4">
            <a:extLst>
              <a:ext uri="{FF2B5EF4-FFF2-40B4-BE49-F238E27FC236}">
                <a16:creationId xmlns:a16="http://schemas.microsoft.com/office/drawing/2014/main" id="{D0AF9C0E-7777-496A-BF5D-C5D0E86486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E6F1B095-A4A2-4068-9A54-3E470B4D48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8">
            <a:extLst>
              <a:ext uri="{FF2B5EF4-FFF2-40B4-BE49-F238E27FC236}">
                <a16:creationId xmlns:a16="http://schemas.microsoft.com/office/drawing/2014/main" id="{64CE73E0-3A76-4C17-9B50-6C9BF6ECD4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74EC27-FE92-45B0-A8C9-5BD07C3F31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1" r="5392"/>
          <a:stretch/>
        </p:blipFill>
        <p:spPr>
          <a:xfrm>
            <a:off x="1092842" y="2212398"/>
            <a:ext cx="9370671" cy="352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748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E015E82-1B2C-4039-9DF5-CDBDFF453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5050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E35514-6714-4F69-A256-721827484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蛋白质的加工</a:t>
            </a:r>
            <a:br>
              <a:rPr lang="en-US" altLang="zh-CN" dirty="0"/>
            </a:br>
            <a:r>
              <a:rPr lang="zh-CN" altLang="en-US" sz="3200" dirty="0"/>
              <a:t>蛋白质的三级结构 </a:t>
            </a:r>
            <a:r>
              <a:rPr lang="en-US" altLang="zh-CN" sz="3200" dirty="0"/>
              <a:t>to </a:t>
            </a:r>
            <a:r>
              <a:rPr lang="zh-CN" altLang="en-US" sz="3200" dirty="0"/>
              <a:t>蛋白质的四级结构</a:t>
            </a:r>
            <a:endParaRPr lang="zh-CN" altLang="en-US" dirty="0"/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9BC869DB-69FB-4702-A6C0-01BA2751B44E}"/>
              </a:ext>
            </a:extLst>
          </p:cNvPr>
          <p:cNvSpPr/>
          <p:nvPr/>
        </p:nvSpPr>
        <p:spPr>
          <a:xfrm>
            <a:off x="6154902" y="3197507"/>
            <a:ext cx="2011680" cy="1325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338" name="Picture 2" descr="查看源图像">
            <a:extLst>
              <a:ext uri="{FF2B5EF4-FFF2-40B4-BE49-F238E27FC236}">
                <a16:creationId xmlns:a16="http://schemas.microsoft.com/office/drawing/2014/main" id="{A978812C-78B9-4809-B274-2E17D4E3B9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2473" r="6722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379" r="29683"/>
          <a:stretch/>
        </p:blipFill>
        <p:spPr bwMode="auto">
          <a:xfrm>
            <a:off x="264155" y="1370317"/>
            <a:ext cx="2167272" cy="333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蛋白质的二级结构到三级结构 的图像结果">
            <a:extLst>
              <a:ext uri="{FF2B5EF4-FFF2-40B4-BE49-F238E27FC236}">
                <a16:creationId xmlns:a16="http://schemas.microsoft.com/office/drawing/2014/main" id="{50783311-1B76-47F1-A6EE-0C805A1CC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38" t="11612" r="1" b="22437"/>
          <a:stretch/>
        </p:blipFill>
        <p:spPr bwMode="auto">
          <a:xfrm>
            <a:off x="9282894" y="1757044"/>
            <a:ext cx="2328965" cy="450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查看源图像">
            <a:extLst>
              <a:ext uri="{FF2B5EF4-FFF2-40B4-BE49-F238E27FC236}">
                <a16:creationId xmlns:a16="http://schemas.microsoft.com/office/drawing/2014/main" id="{52947029-1319-4D9D-9B5A-D581E6DDDC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2473" r="6722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379" r="29683"/>
          <a:stretch/>
        </p:blipFill>
        <p:spPr bwMode="auto">
          <a:xfrm>
            <a:off x="1143669" y="3429000"/>
            <a:ext cx="2167272" cy="333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查看源图像">
            <a:extLst>
              <a:ext uri="{FF2B5EF4-FFF2-40B4-BE49-F238E27FC236}">
                <a16:creationId xmlns:a16="http://schemas.microsoft.com/office/drawing/2014/main" id="{1FB988A5-794B-4970-8D67-E70FD75039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2473" r="6722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379" r="29683"/>
          <a:stretch/>
        </p:blipFill>
        <p:spPr bwMode="auto">
          <a:xfrm>
            <a:off x="2391014" y="1306527"/>
            <a:ext cx="2167272" cy="333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查看源图像">
            <a:extLst>
              <a:ext uri="{FF2B5EF4-FFF2-40B4-BE49-F238E27FC236}">
                <a16:creationId xmlns:a16="http://schemas.microsoft.com/office/drawing/2014/main" id="{99E2691B-7BF8-4A18-BB8D-E34CDEF63C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2473" r="6722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379" r="29683"/>
          <a:stretch/>
        </p:blipFill>
        <p:spPr bwMode="auto">
          <a:xfrm>
            <a:off x="3189322" y="3461093"/>
            <a:ext cx="2167272" cy="333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6642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6AD0294-33C5-4312-B401-F205793A2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CCAD5C-D99C-48EC-A317-497EFE238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199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E35514-6714-4F69-A256-721827484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测定蛋白质的空间结构</a:t>
            </a:r>
            <a:br>
              <a:rPr lang="en-US" altLang="zh-CN" dirty="0"/>
            </a:br>
            <a:r>
              <a:rPr lang="en-US" altLang="zh-CN" sz="3200" dirty="0"/>
              <a:t>X</a:t>
            </a:r>
            <a:r>
              <a:rPr lang="zh-CN" altLang="en-US" sz="3200" dirty="0"/>
              <a:t>射线衍射 </a:t>
            </a:r>
            <a:r>
              <a:rPr lang="en-US" altLang="zh-CN" sz="3200" dirty="0"/>
              <a:t>X-ray crystallography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F313EA-A545-47C5-BBFD-ADBF80A60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912" y="1801711"/>
            <a:ext cx="10146175" cy="441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917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E35514-6714-4F69-A256-721827484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测定蛋白质的空间结构</a:t>
            </a:r>
            <a:br>
              <a:rPr lang="en-US" altLang="zh-CN" dirty="0"/>
            </a:br>
            <a:r>
              <a:rPr lang="zh-CN" altLang="en-US" sz="3200" dirty="0"/>
              <a:t>电镜 </a:t>
            </a:r>
            <a:r>
              <a:rPr lang="en-US" altLang="zh-CN" sz="3200" dirty="0"/>
              <a:t>electron microscopy</a:t>
            </a:r>
            <a:endParaRPr lang="zh-CN" altLang="en-US" dirty="0"/>
          </a:p>
        </p:txBody>
      </p:sp>
      <p:pic>
        <p:nvPicPr>
          <p:cNvPr id="22530" name="Picture 2" descr="查看源图像">
            <a:extLst>
              <a:ext uri="{FF2B5EF4-FFF2-40B4-BE49-F238E27FC236}">
                <a16:creationId xmlns:a16="http://schemas.microsoft.com/office/drawing/2014/main" id="{E1471E82-4368-4E27-8BBA-87428CF9F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52" y="1626243"/>
            <a:ext cx="6502153" cy="523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查看源图像">
            <a:extLst>
              <a:ext uri="{FF2B5EF4-FFF2-40B4-BE49-F238E27FC236}">
                <a16:creationId xmlns:a16="http://schemas.microsoft.com/office/drawing/2014/main" id="{0D4CFB79-3893-4949-933A-602E56E649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5" t="103" b="-103"/>
          <a:stretch/>
        </p:blipFill>
        <p:spPr bwMode="auto">
          <a:xfrm>
            <a:off x="7211028" y="3908429"/>
            <a:ext cx="4559520" cy="281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查看源图像">
            <a:extLst>
              <a:ext uri="{FF2B5EF4-FFF2-40B4-BE49-F238E27FC236}">
                <a16:creationId xmlns:a16="http://schemas.microsoft.com/office/drawing/2014/main" id="{5254F77D-CFF7-4934-A23A-EEDE10A973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" r="63053" b="-103"/>
          <a:stretch/>
        </p:blipFill>
        <p:spPr bwMode="auto">
          <a:xfrm>
            <a:off x="8239124" y="497313"/>
            <a:ext cx="2503328" cy="281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箭头: 下 2">
            <a:extLst>
              <a:ext uri="{FF2B5EF4-FFF2-40B4-BE49-F238E27FC236}">
                <a16:creationId xmlns:a16="http://schemas.microsoft.com/office/drawing/2014/main" id="{ACE28238-CE01-4A82-BCD1-1B58282DD626}"/>
              </a:ext>
            </a:extLst>
          </p:cNvPr>
          <p:cNvSpPr/>
          <p:nvPr/>
        </p:nvSpPr>
        <p:spPr>
          <a:xfrm>
            <a:off x="8831484" y="3429000"/>
            <a:ext cx="1192192" cy="8189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5396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E35514-6714-4F69-A256-721827484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测定蛋白质的空间结构</a:t>
            </a:r>
            <a:br>
              <a:rPr lang="en-US" altLang="zh-CN" dirty="0"/>
            </a:br>
            <a:r>
              <a:rPr lang="zh-CN" altLang="en-US" sz="3600" dirty="0"/>
              <a:t>核磁共振 </a:t>
            </a:r>
            <a:r>
              <a:rPr lang="en-US" altLang="zh-CN" sz="3600" dirty="0"/>
              <a:t>NMR spectroscopy</a:t>
            </a:r>
            <a:endParaRPr lang="zh-CN" altLang="en-US" dirty="0"/>
          </a:p>
        </p:txBody>
      </p:sp>
      <p:pic>
        <p:nvPicPr>
          <p:cNvPr id="23556" name="Picture 4" descr="查看源图像">
            <a:extLst>
              <a:ext uri="{FF2B5EF4-FFF2-40B4-BE49-F238E27FC236}">
                <a16:creationId xmlns:a16="http://schemas.microsoft.com/office/drawing/2014/main" id="{3C97B334-5C0D-4682-8C00-0B79BA256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37" y="2412900"/>
            <a:ext cx="10679725" cy="272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1834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E35514-6714-4F69-A256-721827484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测定蛋白质的空间结构</a:t>
            </a:r>
            <a:br>
              <a:rPr lang="en-US" altLang="zh-CN" dirty="0"/>
            </a:br>
            <a:r>
              <a:rPr lang="zh-CN" altLang="en-US" sz="3600" dirty="0"/>
              <a:t>简易原理说明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61E21F-A6E8-4B1F-A5E3-020558F36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396" y="2163501"/>
            <a:ext cx="3757914" cy="375791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A13C1F0-7907-43C5-BB30-D3C0EF04DEA9}"/>
              </a:ext>
            </a:extLst>
          </p:cNvPr>
          <p:cNvSpPr txBox="1"/>
          <p:nvPr/>
        </p:nvSpPr>
        <p:spPr>
          <a:xfrm>
            <a:off x="5563564" y="3222638"/>
            <a:ext cx="609407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蛋白质原子结构模型的研究方法</a:t>
            </a:r>
            <a:endParaRPr lang="en-US" altLang="zh-CN" sz="2800" dirty="0"/>
          </a:p>
          <a:p>
            <a:r>
              <a:rPr lang="en-US" altLang="zh-CN" sz="2800" dirty="0"/>
              <a:t>zhihu.com</a:t>
            </a:r>
            <a:endParaRPr lang="zh-CN" altLang="en-US" sz="2800" dirty="0"/>
          </a:p>
          <a:p>
            <a:r>
              <a:rPr lang="en-US" altLang="zh-CN" sz="2800" dirty="0"/>
              <a:t>By </a:t>
            </a:r>
            <a:r>
              <a:rPr lang="zh-CN" altLang="en-US" sz="2800" dirty="0"/>
              <a:t>奔跑的胰岛素</a:t>
            </a:r>
          </a:p>
        </p:txBody>
      </p:sp>
    </p:spTree>
    <p:extLst>
      <p:ext uri="{BB962C8B-B14F-4D97-AF65-F5344CB8AC3E}">
        <p14:creationId xmlns:p14="http://schemas.microsoft.com/office/powerpoint/2010/main" val="7499488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F310A5-6566-4C00-8544-DA4E66BB3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7464"/>
            <a:ext cx="10515600" cy="1325563"/>
          </a:xfrm>
        </p:spPr>
        <p:txBody>
          <a:bodyPr/>
          <a:lstStyle/>
          <a:p>
            <a:r>
              <a:rPr lang="zh-CN" altLang="en-US" dirty="0"/>
              <a:t>回顾</a:t>
            </a:r>
          </a:p>
        </p:txBody>
      </p:sp>
    </p:spTree>
    <p:extLst>
      <p:ext uri="{BB962C8B-B14F-4D97-AF65-F5344CB8AC3E}">
        <p14:creationId xmlns:p14="http://schemas.microsoft.com/office/powerpoint/2010/main" val="836014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5AD4676-1E42-499E-A641-3F7816D6DFEB}"/>
              </a:ext>
            </a:extLst>
          </p:cNvPr>
          <p:cNvSpPr txBox="1"/>
          <p:nvPr/>
        </p:nvSpPr>
        <p:spPr>
          <a:xfrm>
            <a:off x="352425" y="333375"/>
            <a:ext cx="3419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DNA</a:t>
            </a:r>
            <a:r>
              <a:rPr lang="zh-CN" altLang="en-US"/>
              <a:t>的半保留复制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9B33CA0-FF08-43B3-94D7-4E799A833188}"/>
              </a:ext>
            </a:extLst>
          </p:cNvPr>
          <p:cNvSpPr txBox="1"/>
          <p:nvPr/>
        </p:nvSpPr>
        <p:spPr>
          <a:xfrm>
            <a:off x="352425" y="857250"/>
            <a:ext cx="943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在提出双螺旋结构的同年（</a:t>
            </a:r>
            <a:r>
              <a:rPr lang="en-US" altLang="zh-CN"/>
              <a:t>1953</a:t>
            </a:r>
            <a:r>
              <a:rPr lang="zh-CN" altLang="en-US"/>
              <a:t>），</a:t>
            </a:r>
            <a:r>
              <a:rPr lang="en-US" altLang="zh-CN"/>
              <a:t>Watson </a:t>
            </a:r>
            <a:r>
              <a:rPr lang="zh-CN" altLang="en-US"/>
              <a:t>和 </a:t>
            </a:r>
            <a:r>
              <a:rPr lang="en-US" altLang="zh-CN"/>
              <a:t>Crick</a:t>
            </a:r>
            <a:r>
              <a:rPr lang="zh-CN" altLang="en-US"/>
              <a:t>立刻提出了</a:t>
            </a:r>
            <a:r>
              <a:rPr lang="en-US" altLang="zh-CN"/>
              <a:t>DNA</a:t>
            </a:r>
            <a:r>
              <a:rPr lang="zh-CN" altLang="en-US"/>
              <a:t>双链复制的可能方式。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D899E9-FE2C-48A4-87C1-DD44C6FBC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41" y="1381125"/>
            <a:ext cx="7826418" cy="505249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6D8B26B-9C8E-430F-BF93-F2A8758543C2}"/>
              </a:ext>
            </a:extLst>
          </p:cNvPr>
          <p:cNvSpPr txBox="1"/>
          <p:nvPr/>
        </p:nvSpPr>
        <p:spPr>
          <a:xfrm>
            <a:off x="8753476" y="1876425"/>
            <a:ext cx="31533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两条链各自可作为模板，依据碱基互补配对原则，形成新的</a:t>
            </a:r>
            <a:r>
              <a:rPr lang="en-US" altLang="zh-CN"/>
              <a:t>DNA</a:t>
            </a:r>
            <a:r>
              <a:rPr lang="zh-CN" altLang="en-US"/>
              <a:t>双链。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这种复制方式同时提供了基因突变的分子基础。</a:t>
            </a:r>
            <a:endParaRPr lang="en-US" altLang="zh-CN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4673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9211EC-112F-45D9-B702-671DC9301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中心法则</a:t>
            </a:r>
          </a:p>
        </p:txBody>
      </p:sp>
      <p:pic>
        <p:nvPicPr>
          <p:cNvPr id="1028" name="Picture 4" descr="查看源图像">
            <a:extLst>
              <a:ext uri="{FF2B5EF4-FFF2-40B4-BE49-F238E27FC236}">
                <a16:creationId xmlns:a16="http://schemas.microsoft.com/office/drawing/2014/main" id="{DD95B76A-EEF2-4F00-BBB4-C954947E2C8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38" y="1837200"/>
            <a:ext cx="1029392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1250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E35514-6714-4F69-A256-721827484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中心法则</a:t>
            </a:r>
            <a:r>
              <a:rPr lang="en-US" altLang="zh-CN" dirty="0"/>
              <a:t>——</a:t>
            </a:r>
            <a:r>
              <a:rPr lang="zh-CN" altLang="en-US" dirty="0"/>
              <a:t>翻译</a:t>
            </a:r>
            <a:br>
              <a:rPr lang="en-US" altLang="zh-CN" dirty="0"/>
            </a:br>
            <a:r>
              <a:rPr lang="en-US" altLang="zh-CN" sz="3600" dirty="0"/>
              <a:t>RNA to </a:t>
            </a:r>
            <a:r>
              <a:rPr lang="zh-CN" altLang="en-US" sz="3600" dirty="0"/>
              <a:t>蛋白质的一级结构</a:t>
            </a:r>
            <a:r>
              <a:rPr lang="en-US" altLang="zh-CN" sz="3600" dirty="0"/>
              <a:t>/</a:t>
            </a:r>
            <a:r>
              <a:rPr lang="zh-CN" altLang="en-US" sz="3600" dirty="0"/>
              <a:t>肽链</a:t>
            </a:r>
            <a:endParaRPr lang="zh-CN" altLang="en-US" dirty="0"/>
          </a:p>
        </p:txBody>
      </p:sp>
      <p:pic>
        <p:nvPicPr>
          <p:cNvPr id="7172" name="Picture 4" descr="查看源图像">
            <a:extLst>
              <a:ext uri="{FF2B5EF4-FFF2-40B4-BE49-F238E27FC236}">
                <a16:creationId xmlns:a16="http://schemas.microsoft.com/office/drawing/2014/main" id="{98244408-AC06-4CF7-A6A5-6E624FBA6F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9" b="9455"/>
          <a:stretch/>
        </p:blipFill>
        <p:spPr bwMode="auto">
          <a:xfrm>
            <a:off x="2899201" y="3615262"/>
            <a:ext cx="4304833" cy="300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F478C79-36F8-4505-A338-F13E68BC5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44028" cy="4351338"/>
          </a:xfrm>
        </p:spPr>
        <p:txBody>
          <a:bodyPr/>
          <a:lstStyle/>
          <a:p>
            <a:r>
              <a:rPr lang="zh-CN" altLang="en-US" dirty="0"/>
              <a:t>氨基酸的结构</a:t>
            </a:r>
            <a:endParaRPr lang="en-US" altLang="zh-CN" dirty="0"/>
          </a:p>
          <a:p>
            <a:r>
              <a:rPr lang="zh-CN" altLang="en-US" dirty="0"/>
              <a:t>氨基酸的分类</a:t>
            </a:r>
            <a:endParaRPr lang="en-US" altLang="zh-CN" dirty="0"/>
          </a:p>
          <a:p>
            <a:r>
              <a:rPr lang="zh-CN" altLang="en-US" dirty="0"/>
              <a:t>氨基酸链的形成</a:t>
            </a:r>
            <a:endParaRPr lang="en-US" altLang="zh-CN" dirty="0"/>
          </a:p>
          <a:p>
            <a:r>
              <a:rPr lang="zh-CN" altLang="en-US" dirty="0"/>
              <a:t>二硫键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Picture 2" descr="肽链 的图像结果">
            <a:extLst>
              <a:ext uri="{FF2B5EF4-FFF2-40B4-BE49-F238E27FC236}">
                <a16:creationId xmlns:a16="http://schemas.microsoft.com/office/drawing/2014/main" id="{A200AB9E-40F3-402B-9ABD-83DDAED06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034" y="3242738"/>
            <a:ext cx="4565184" cy="331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52458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E35514-6714-4F69-A256-721827484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蛋白质的加工</a:t>
            </a:r>
            <a:br>
              <a:rPr lang="en-US" altLang="zh-CN" dirty="0"/>
            </a:br>
            <a:r>
              <a:rPr lang="zh-CN" altLang="en-US" sz="3200" dirty="0"/>
              <a:t>蛋白质的二级结构</a:t>
            </a:r>
            <a:endParaRPr lang="zh-CN" altLang="en-US" dirty="0"/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9BC869DB-69FB-4702-A6C0-01BA2751B44E}"/>
              </a:ext>
            </a:extLst>
          </p:cNvPr>
          <p:cNvSpPr/>
          <p:nvPr/>
        </p:nvSpPr>
        <p:spPr>
          <a:xfrm>
            <a:off x="9267463" y="3347718"/>
            <a:ext cx="721360" cy="1325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220" name="Picture 4" descr="蛋白质的二级结构 的图像结果">
            <a:extLst>
              <a:ext uri="{FF2B5EF4-FFF2-40B4-BE49-F238E27FC236}">
                <a16:creationId xmlns:a16="http://schemas.microsoft.com/office/drawing/2014/main" id="{D1400624-554C-4EAA-9CBD-E5346E495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5"/>
          <a:stretch/>
        </p:blipFill>
        <p:spPr bwMode="auto">
          <a:xfrm>
            <a:off x="6490965" y="3220310"/>
            <a:ext cx="2740002" cy="168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查看源图像">
            <a:extLst>
              <a:ext uri="{FF2B5EF4-FFF2-40B4-BE49-F238E27FC236}">
                <a16:creationId xmlns:a16="http://schemas.microsoft.com/office/drawing/2014/main" id="{A978812C-78B9-4809-B274-2E17D4E3B9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9" r="29683"/>
          <a:stretch/>
        </p:blipFill>
        <p:spPr bwMode="auto">
          <a:xfrm>
            <a:off x="10081392" y="2620513"/>
            <a:ext cx="1806142" cy="277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2D7057F9-EE05-403F-B24F-A3B29086F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44028" cy="4351338"/>
          </a:xfrm>
        </p:spPr>
        <p:txBody>
          <a:bodyPr/>
          <a:lstStyle/>
          <a:p>
            <a:r>
              <a:rPr lang="zh-CN" altLang="en-US" dirty="0"/>
              <a:t>二级结构的形成</a:t>
            </a:r>
            <a:endParaRPr lang="en-US" altLang="zh-CN" dirty="0"/>
          </a:p>
          <a:p>
            <a:r>
              <a:rPr lang="en-US" altLang="zh-CN" dirty="0"/>
              <a:t>α-</a:t>
            </a:r>
            <a:r>
              <a:rPr lang="zh-CN" altLang="en-US" dirty="0"/>
              <a:t>螺旋</a:t>
            </a:r>
            <a:endParaRPr lang="en-US" altLang="zh-CN" dirty="0"/>
          </a:p>
          <a:p>
            <a:r>
              <a:rPr lang="en-US" altLang="zh-CN" dirty="0"/>
              <a:t>β-</a:t>
            </a:r>
            <a:r>
              <a:rPr lang="zh-CN" altLang="en-US" dirty="0"/>
              <a:t>折叠，转角</a:t>
            </a:r>
          </a:p>
        </p:txBody>
      </p:sp>
    </p:spTree>
    <p:extLst>
      <p:ext uri="{BB962C8B-B14F-4D97-AF65-F5344CB8AC3E}">
        <p14:creationId xmlns:p14="http://schemas.microsoft.com/office/powerpoint/2010/main" val="30981405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E35514-6714-4F69-A256-721827484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蛋白质的加工</a:t>
            </a:r>
            <a:br>
              <a:rPr lang="en-US" altLang="zh-CN" dirty="0"/>
            </a:br>
            <a:r>
              <a:rPr lang="zh-CN" altLang="en-US" sz="3200" dirty="0"/>
              <a:t>蛋白质的三级结构 </a:t>
            </a:r>
            <a:r>
              <a:rPr lang="en-US" altLang="zh-CN" sz="3200" dirty="0"/>
              <a:t>to </a:t>
            </a:r>
            <a:r>
              <a:rPr lang="zh-CN" altLang="en-US" sz="3200" dirty="0"/>
              <a:t>蛋白质的四级结构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F99436-D3EE-4E5F-A4D0-012535288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744" y="2084228"/>
            <a:ext cx="5119226" cy="3421060"/>
          </a:xfrm>
          <a:prstGeom prst="rect">
            <a:avLst/>
          </a:prstGeom>
        </p:spPr>
      </p:pic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0EBC7B6A-7D2E-4A10-A2EF-3F6B7D3E1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44028" cy="4351338"/>
          </a:xfrm>
        </p:spPr>
        <p:txBody>
          <a:bodyPr/>
          <a:lstStyle/>
          <a:p>
            <a:r>
              <a:rPr lang="zh-CN" altLang="en-US" dirty="0"/>
              <a:t>三级结构的定义</a:t>
            </a:r>
            <a:endParaRPr lang="en-US" altLang="zh-CN" dirty="0"/>
          </a:p>
          <a:p>
            <a:r>
              <a:rPr lang="zh-CN" altLang="en-US" dirty="0"/>
              <a:t>四级结构的定义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13051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E35514-6714-4F69-A256-721827484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蛋白质空间结构的测定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0EBC7B6A-7D2E-4A10-A2EF-3F6B7D3E1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44028" cy="4351338"/>
          </a:xfrm>
        </p:spPr>
        <p:txBody>
          <a:bodyPr/>
          <a:lstStyle/>
          <a:p>
            <a:r>
              <a:rPr lang="en-US" altLang="zh-CN" dirty="0"/>
              <a:t>X</a:t>
            </a:r>
            <a:r>
              <a:rPr lang="zh-CN" altLang="en-US" dirty="0"/>
              <a:t>射线衍射</a:t>
            </a:r>
            <a:endParaRPr lang="en-US" altLang="zh-CN" dirty="0"/>
          </a:p>
          <a:p>
            <a:r>
              <a:rPr lang="zh-CN" altLang="en-US" dirty="0"/>
              <a:t>电子显微镜</a:t>
            </a:r>
            <a:endParaRPr lang="en-US" altLang="zh-CN" dirty="0"/>
          </a:p>
          <a:p>
            <a:r>
              <a:rPr lang="zh-CN" altLang="en-US" dirty="0"/>
              <a:t>核磁共振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6" name="Picture 6" descr="查看源图像">
            <a:extLst>
              <a:ext uri="{FF2B5EF4-FFF2-40B4-BE49-F238E27FC236}">
                <a16:creationId xmlns:a16="http://schemas.microsoft.com/office/drawing/2014/main" id="{3635F3FE-CB19-40B4-A9F4-15550B1A7A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5" t="103" b="-103"/>
          <a:stretch/>
        </p:blipFill>
        <p:spPr bwMode="auto">
          <a:xfrm>
            <a:off x="7211028" y="3908429"/>
            <a:ext cx="4559520" cy="281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查看源图像">
            <a:extLst>
              <a:ext uri="{FF2B5EF4-FFF2-40B4-BE49-F238E27FC236}">
                <a16:creationId xmlns:a16="http://schemas.microsoft.com/office/drawing/2014/main" id="{BACB5336-6888-45C9-A87C-77EA431031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" r="63053" b="-103"/>
          <a:stretch/>
        </p:blipFill>
        <p:spPr bwMode="auto">
          <a:xfrm>
            <a:off x="8239124" y="497313"/>
            <a:ext cx="2503328" cy="281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箭头: 下 7">
            <a:extLst>
              <a:ext uri="{FF2B5EF4-FFF2-40B4-BE49-F238E27FC236}">
                <a16:creationId xmlns:a16="http://schemas.microsoft.com/office/drawing/2014/main" id="{3EA4F061-2808-4ED6-9CA4-7A6A61A8B26F}"/>
              </a:ext>
            </a:extLst>
          </p:cNvPr>
          <p:cNvSpPr/>
          <p:nvPr/>
        </p:nvSpPr>
        <p:spPr>
          <a:xfrm>
            <a:off x="8831484" y="3429000"/>
            <a:ext cx="1192192" cy="8189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0855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1C9FA1-2DF8-4752-8F20-5D6D5D4B74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en-US" altLang="zh-CN" b="1" dirty="0"/>
              <a:t>Thanks For Listening</a:t>
            </a:r>
            <a:br>
              <a:rPr lang="en-US" altLang="zh-CN" b="1" dirty="0"/>
            </a:br>
            <a:r>
              <a:rPr lang="en-US" altLang="zh-CN" b="1" dirty="0"/>
              <a:t>♪(</a:t>
            </a:r>
            <a:r>
              <a:rPr lang="zh-CN" altLang="en-US" b="1" dirty="0"/>
              <a:t>･</a:t>
            </a:r>
            <a:r>
              <a:rPr lang="en-US" altLang="zh-CN" b="1" dirty="0"/>
              <a:t>ω</a:t>
            </a:r>
            <a:r>
              <a:rPr lang="zh-CN" altLang="en-US" b="1" dirty="0"/>
              <a:t>･</a:t>
            </a:r>
            <a:r>
              <a:rPr lang="en-US" altLang="zh-CN" b="1" dirty="0"/>
              <a:t>)</a:t>
            </a:r>
            <a:r>
              <a:rPr lang="zh-CN" altLang="en-US" b="1" dirty="0"/>
              <a:t>ﾉ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799050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60F3BDF-FD6B-44EC-9CA8-1CF59CD9DCDD}"/>
              </a:ext>
            </a:extLst>
          </p:cNvPr>
          <p:cNvSpPr txBox="1"/>
          <p:nvPr/>
        </p:nvSpPr>
        <p:spPr>
          <a:xfrm>
            <a:off x="438150" y="419100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DNA</a:t>
            </a:r>
            <a:r>
              <a:rPr lang="zh-CN" altLang="en-US"/>
              <a:t>复制的化学基础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BC205C7-DE32-4F95-8867-8645329E5492}"/>
              </a:ext>
            </a:extLst>
          </p:cNvPr>
          <p:cNvSpPr txBox="1"/>
          <p:nvPr/>
        </p:nvSpPr>
        <p:spPr>
          <a:xfrm>
            <a:off x="9360309" y="2077141"/>
            <a:ext cx="2831691" cy="337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DNA</a:t>
            </a:r>
            <a:r>
              <a:rPr lang="zh-CN" altLang="en-US"/>
              <a:t>聚合酶</a:t>
            </a:r>
            <a:r>
              <a:rPr lang="en-US" altLang="zh-CN"/>
              <a:t>III</a:t>
            </a:r>
            <a:r>
              <a:rPr lang="zh-CN" altLang="en-US">
                <a:solidFill>
                  <a:srgbClr val="FF0000"/>
                </a:solidFill>
              </a:rPr>
              <a:t>只能在已有的核酸链末端添加</a:t>
            </a:r>
            <a:r>
              <a:rPr lang="zh-CN" altLang="en-US"/>
              <a:t>新的脱氧核苷酸，而不能从第一个脱氧核苷酸开始合成；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DNA</a:t>
            </a:r>
            <a:r>
              <a:rPr lang="zh-CN" altLang="en-US"/>
              <a:t>的复制</a:t>
            </a:r>
            <a:r>
              <a:rPr lang="zh-CN" altLang="en-US">
                <a:solidFill>
                  <a:srgbClr val="FF0000"/>
                </a:solidFill>
              </a:rPr>
              <a:t>具有方向性</a:t>
            </a:r>
            <a:r>
              <a:rPr lang="zh-CN" altLang="en-US"/>
              <a:t>，只能由</a:t>
            </a:r>
            <a:r>
              <a:rPr lang="en-US" altLang="zh-CN"/>
              <a:t>5</a:t>
            </a:r>
            <a:r>
              <a:rPr lang="zh-CN" altLang="en-US"/>
              <a:t>’端向</a:t>
            </a:r>
            <a:r>
              <a:rPr lang="en-US" altLang="zh-CN"/>
              <a:t>3</a:t>
            </a:r>
            <a:r>
              <a:rPr lang="zh-CN" altLang="en-US"/>
              <a:t>’端进行延伸。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89B0E913-A751-4F54-85DE-511C5BBDA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7755"/>
            <a:ext cx="9354779" cy="4563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EBB623-2357-4485-AA30-0082045FB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5212" y="403710"/>
            <a:ext cx="45818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000">
                <a:solidFill>
                  <a:srgbClr val="0000FF"/>
                </a:solidFill>
                <a:ea typeface="华文楷体" panose="02010600040101010101" pitchFamily="2" charset="-122"/>
              </a:rPr>
              <a:t>(dNMP)</a:t>
            </a:r>
            <a:r>
              <a:rPr kumimoji="1" lang="en-US" altLang="zh-CN" sz="2000" baseline="-25000">
                <a:solidFill>
                  <a:srgbClr val="0000FF"/>
                </a:solidFill>
                <a:ea typeface="华文楷体" panose="02010600040101010101" pitchFamily="2" charset="-122"/>
              </a:rPr>
              <a:t>n</a:t>
            </a:r>
            <a:r>
              <a:rPr kumimoji="1" lang="en-US" altLang="zh-CN" sz="2000">
                <a:solidFill>
                  <a:srgbClr val="0000FF"/>
                </a:solidFill>
                <a:ea typeface="华文楷体" panose="02010600040101010101" pitchFamily="2" charset="-122"/>
              </a:rPr>
              <a:t> </a:t>
            </a:r>
            <a:r>
              <a:rPr kumimoji="1" lang="en-US" altLang="zh-CN" sz="2000" b="0">
                <a:solidFill>
                  <a:srgbClr val="0000FF"/>
                </a:solidFill>
                <a:ea typeface="华文楷体" panose="02010600040101010101" pitchFamily="2" charset="-122"/>
              </a:rPr>
              <a:t>+</a:t>
            </a:r>
            <a:r>
              <a:rPr kumimoji="1" lang="en-US" altLang="zh-CN" sz="2000">
                <a:solidFill>
                  <a:srgbClr val="0000FF"/>
                </a:solidFill>
                <a:ea typeface="华文楷体" panose="02010600040101010101" pitchFamily="2" charset="-122"/>
              </a:rPr>
              <a:t> dNTP → (dNMP)</a:t>
            </a:r>
            <a:r>
              <a:rPr kumimoji="1" lang="en-US" altLang="zh-CN" sz="2000" baseline="-25000">
                <a:solidFill>
                  <a:srgbClr val="0000FF"/>
                </a:solidFill>
                <a:ea typeface="华文楷体" panose="02010600040101010101" pitchFamily="2" charset="-122"/>
              </a:rPr>
              <a:t>n+1</a:t>
            </a:r>
            <a:r>
              <a:rPr kumimoji="1" lang="en-US" altLang="zh-CN" sz="2000">
                <a:solidFill>
                  <a:srgbClr val="0000FF"/>
                </a:solidFill>
                <a:ea typeface="华文楷体" panose="02010600040101010101" pitchFamily="2" charset="-122"/>
              </a:rPr>
              <a:t> </a:t>
            </a:r>
            <a:r>
              <a:rPr kumimoji="1" lang="en-US" altLang="zh-CN" sz="2000" b="0">
                <a:solidFill>
                  <a:srgbClr val="0000FF"/>
                </a:solidFill>
                <a:ea typeface="华文楷体" panose="02010600040101010101" pitchFamily="2" charset="-122"/>
              </a:rPr>
              <a:t>+</a:t>
            </a:r>
            <a:r>
              <a:rPr kumimoji="1" lang="en-US" altLang="zh-CN" sz="2000">
                <a:solidFill>
                  <a:srgbClr val="0000FF"/>
                </a:solidFill>
                <a:ea typeface="华文楷体" panose="02010600040101010101" pitchFamily="2" charset="-122"/>
              </a:rPr>
              <a:t> PPi</a:t>
            </a:r>
            <a:r>
              <a:rPr kumimoji="1" lang="en-US" altLang="zh-CN" sz="2000" i="1" u="sng">
                <a:solidFill>
                  <a:srgbClr val="0000FF"/>
                </a:solidFill>
                <a:ea typeface="华文楷体" panose="0201060004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5516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386C9F-683E-4A14-9AB9-49D056E10499}"/>
              </a:ext>
            </a:extLst>
          </p:cNvPr>
          <p:cNvSpPr txBox="1"/>
          <p:nvPr/>
        </p:nvSpPr>
        <p:spPr>
          <a:xfrm>
            <a:off x="428625" y="37147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半不连续复制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DD7FD92-FBEE-4D4B-A949-289D74D483D7}"/>
              </a:ext>
            </a:extLst>
          </p:cNvPr>
          <p:cNvCxnSpPr>
            <a:cxnSpLocks/>
          </p:cNvCxnSpPr>
          <p:nvPr/>
        </p:nvCxnSpPr>
        <p:spPr>
          <a:xfrm>
            <a:off x="619125" y="5450443"/>
            <a:ext cx="1095375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4A585FF-1B35-432C-8329-A7FD972AD867}"/>
              </a:ext>
            </a:extLst>
          </p:cNvPr>
          <p:cNvCxnSpPr>
            <a:cxnSpLocks/>
          </p:cNvCxnSpPr>
          <p:nvPr/>
        </p:nvCxnSpPr>
        <p:spPr>
          <a:xfrm>
            <a:off x="619125" y="4681044"/>
            <a:ext cx="1095375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6901916-C5B6-4BDF-A6E5-8A3DEA826091}"/>
              </a:ext>
            </a:extLst>
          </p:cNvPr>
          <p:cNvSpPr txBox="1"/>
          <p:nvPr/>
        </p:nvSpPr>
        <p:spPr>
          <a:xfrm>
            <a:off x="357187" y="5296496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5’</a:t>
            </a:r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FE03CA7-0DCB-4B20-B15D-F6E4A97E0F94}"/>
              </a:ext>
            </a:extLst>
          </p:cNvPr>
          <p:cNvSpPr txBox="1"/>
          <p:nvPr/>
        </p:nvSpPr>
        <p:spPr>
          <a:xfrm>
            <a:off x="11577637" y="4496378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5’</a:t>
            </a:r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1F3AAB0-4056-46EA-91D8-62BE8FEA727A}"/>
              </a:ext>
            </a:extLst>
          </p:cNvPr>
          <p:cNvSpPr txBox="1"/>
          <p:nvPr/>
        </p:nvSpPr>
        <p:spPr>
          <a:xfrm>
            <a:off x="11558588" y="5319535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3’</a:t>
            </a:r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B782105-1DCC-4D55-A828-DD1B7325B9AE}"/>
              </a:ext>
            </a:extLst>
          </p:cNvPr>
          <p:cNvSpPr txBox="1"/>
          <p:nvPr/>
        </p:nvSpPr>
        <p:spPr>
          <a:xfrm>
            <a:off x="350044" y="4475782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3’</a:t>
            </a:r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D3E8A11-9080-46EF-9385-28B420AE0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68" y="1254858"/>
            <a:ext cx="5800085" cy="174158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D72A7DC-F78B-4313-A83E-2A66DD62626A}"/>
              </a:ext>
            </a:extLst>
          </p:cNvPr>
          <p:cNvSpPr txBox="1"/>
          <p:nvPr/>
        </p:nvSpPr>
        <p:spPr>
          <a:xfrm>
            <a:off x="5973915" y="1579603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5’</a:t>
            </a:r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DAD0C5E-19CF-43E5-8501-9C479D4765DE}"/>
              </a:ext>
            </a:extLst>
          </p:cNvPr>
          <p:cNvSpPr txBox="1"/>
          <p:nvPr/>
        </p:nvSpPr>
        <p:spPr>
          <a:xfrm>
            <a:off x="5966772" y="2261713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3’</a:t>
            </a:r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53BDE30-2C69-47B5-9AAC-DC8F6BE41E7F}"/>
              </a:ext>
            </a:extLst>
          </p:cNvPr>
          <p:cNvSpPr txBox="1"/>
          <p:nvPr/>
        </p:nvSpPr>
        <p:spPr>
          <a:xfrm>
            <a:off x="5973915" y="2554264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5’</a:t>
            </a:r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D02CF20-828C-4A9E-A540-1E5F08899A68}"/>
              </a:ext>
            </a:extLst>
          </p:cNvPr>
          <p:cNvSpPr txBox="1"/>
          <p:nvPr/>
        </p:nvSpPr>
        <p:spPr>
          <a:xfrm>
            <a:off x="5956055" y="1302604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3’</a:t>
            </a:r>
            <a:endParaRPr lang="zh-CN" altLang="en-US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780C546-969E-47A6-8AF8-8EA4A52CD8F0}"/>
              </a:ext>
            </a:extLst>
          </p:cNvPr>
          <p:cNvCxnSpPr/>
          <p:nvPr/>
        </p:nvCxnSpPr>
        <p:spPr>
          <a:xfrm flipH="1">
            <a:off x="5133975" y="3143250"/>
            <a:ext cx="839940" cy="0"/>
          </a:xfrm>
          <a:prstGeom prst="straightConnector1">
            <a:avLst/>
          </a:prstGeom>
          <a:ln w="19050">
            <a:solidFill>
              <a:srgbClr val="F250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463E4FFB-3135-46CA-87E8-2EEAD8D816A5}"/>
              </a:ext>
            </a:extLst>
          </p:cNvPr>
          <p:cNvCxnSpPr/>
          <p:nvPr/>
        </p:nvCxnSpPr>
        <p:spPr>
          <a:xfrm flipH="1">
            <a:off x="5182470" y="1254858"/>
            <a:ext cx="839940" cy="0"/>
          </a:xfrm>
          <a:prstGeom prst="straightConnector1">
            <a:avLst/>
          </a:prstGeom>
          <a:ln w="19050">
            <a:solidFill>
              <a:srgbClr val="F250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9BED893C-F116-45E1-A897-FC167C8E935C}"/>
              </a:ext>
            </a:extLst>
          </p:cNvPr>
          <p:cNvSpPr txBox="1"/>
          <p:nvPr/>
        </p:nvSpPr>
        <p:spPr>
          <a:xfrm>
            <a:off x="5368624" y="1070191"/>
            <a:ext cx="415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×</a:t>
            </a:r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A5404A2-6BF9-4855-B2A7-61B13879DAEF}"/>
              </a:ext>
            </a:extLst>
          </p:cNvPr>
          <p:cNvSpPr txBox="1"/>
          <p:nvPr/>
        </p:nvSpPr>
        <p:spPr>
          <a:xfrm>
            <a:off x="6811565" y="1300616"/>
            <a:ext cx="4944575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一条链按照</a:t>
            </a:r>
            <a:r>
              <a:rPr lang="en-US" altLang="zh-CN"/>
              <a:t>5’</a:t>
            </a:r>
            <a:r>
              <a:rPr lang="zh-CN" altLang="en-US"/>
              <a:t>→</a:t>
            </a:r>
            <a:r>
              <a:rPr lang="en-US" altLang="zh-CN"/>
              <a:t>3’</a:t>
            </a:r>
            <a:r>
              <a:rPr lang="zh-CN" altLang="en-US"/>
              <a:t>方向连续复制；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另一条链按照局部</a:t>
            </a:r>
            <a:r>
              <a:rPr lang="en-US" altLang="zh-CN"/>
              <a:t>5’</a:t>
            </a:r>
            <a:r>
              <a:rPr lang="zh-CN" altLang="en-US"/>
              <a:t>→</a:t>
            </a:r>
            <a:r>
              <a:rPr lang="en-US" altLang="zh-CN"/>
              <a:t>3’</a:t>
            </a:r>
            <a:r>
              <a:rPr lang="zh-CN" altLang="en-US"/>
              <a:t>方向不连续复制，需要</a:t>
            </a:r>
            <a:r>
              <a:rPr lang="en-US" altLang="zh-CN"/>
              <a:t>RNA</a:t>
            </a:r>
            <a:r>
              <a:rPr lang="zh-CN" altLang="en-US"/>
              <a:t>引物</a:t>
            </a:r>
            <a:endParaRPr lang="en-US" altLang="zh-CN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CF3091FC-AB05-4823-A0FC-7ADA0C3DF9F1}"/>
              </a:ext>
            </a:extLst>
          </p:cNvPr>
          <p:cNvCxnSpPr>
            <a:cxnSpLocks/>
          </p:cNvCxnSpPr>
          <p:nvPr/>
        </p:nvCxnSpPr>
        <p:spPr>
          <a:xfrm flipH="1">
            <a:off x="619125" y="5229821"/>
            <a:ext cx="10477500" cy="0"/>
          </a:xfrm>
          <a:prstGeom prst="straightConnector1">
            <a:avLst/>
          </a:prstGeom>
          <a:ln w="38100">
            <a:solidFill>
              <a:srgbClr val="F250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030DD860-68F7-49BE-BDA3-93EF141131D3}"/>
              </a:ext>
            </a:extLst>
          </p:cNvPr>
          <p:cNvCxnSpPr>
            <a:cxnSpLocks/>
          </p:cNvCxnSpPr>
          <p:nvPr/>
        </p:nvCxnSpPr>
        <p:spPr>
          <a:xfrm flipV="1">
            <a:off x="11096625" y="5229820"/>
            <a:ext cx="461963" cy="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EBE4E98B-55BA-4256-9C93-09EF9B461D7E}"/>
              </a:ext>
            </a:extLst>
          </p:cNvPr>
          <p:cNvGrpSpPr/>
          <p:nvPr/>
        </p:nvGrpSpPr>
        <p:grpSpPr>
          <a:xfrm>
            <a:off x="10010775" y="4834992"/>
            <a:ext cx="1562100" cy="1"/>
            <a:chOff x="10010775" y="4834992"/>
            <a:chExt cx="1562100" cy="1"/>
          </a:xfrm>
        </p:grpSpPr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7F1158C7-E564-47E3-AB70-94CA772E41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0775" y="4834992"/>
              <a:ext cx="461963" cy="1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2D629207-FF3E-4BAB-A612-2165257D6498}"/>
                </a:ext>
              </a:extLst>
            </p:cNvPr>
            <p:cNvCxnSpPr/>
            <p:nvPr/>
          </p:nvCxnSpPr>
          <p:spPr>
            <a:xfrm>
              <a:off x="10472738" y="4834992"/>
              <a:ext cx="1100137" cy="0"/>
            </a:xfrm>
            <a:prstGeom prst="straightConnector1">
              <a:avLst/>
            </a:prstGeom>
            <a:ln w="38100">
              <a:solidFill>
                <a:srgbClr val="F250A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1A63C912-3985-4076-9A3C-D600A1AA6DEE}"/>
              </a:ext>
            </a:extLst>
          </p:cNvPr>
          <p:cNvGrpSpPr/>
          <p:nvPr/>
        </p:nvGrpSpPr>
        <p:grpSpPr>
          <a:xfrm>
            <a:off x="8027789" y="4833434"/>
            <a:ext cx="1562100" cy="1"/>
            <a:chOff x="10010775" y="4834992"/>
            <a:chExt cx="1562100" cy="1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47E78FE9-7CAF-44F8-89A4-BCB0B65D6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0775" y="4834992"/>
              <a:ext cx="461963" cy="1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F589BEA6-CCB7-46DA-AA07-242AA4A1AFD1}"/>
                </a:ext>
              </a:extLst>
            </p:cNvPr>
            <p:cNvCxnSpPr/>
            <p:nvPr/>
          </p:nvCxnSpPr>
          <p:spPr>
            <a:xfrm>
              <a:off x="10472738" y="4834992"/>
              <a:ext cx="1100137" cy="0"/>
            </a:xfrm>
            <a:prstGeom prst="straightConnector1">
              <a:avLst/>
            </a:prstGeom>
            <a:ln w="38100">
              <a:solidFill>
                <a:srgbClr val="F250A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3613C1D8-2791-4EC5-92C9-670C742A49C2}"/>
              </a:ext>
            </a:extLst>
          </p:cNvPr>
          <p:cNvGrpSpPr/>
          <p:nvPr/>
        </p:nvGrpSpPr>
        <p:grpSpPr>
          <a:xfrm>
            <a:off x="6040040" y="4835587"/>
            <a:ext cx="1562100" cy="1"/>
            <a:chOff x="10010775" y="4834992"/>
            <a:chExt cx="1562100" cy="1"/>
          </a:xfrm>
        </p:grpSpPr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BEADDFEC-3609-4505-8973-B1F23468EE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0775" y="4834992"/>
              <a:ext cx="461963" cy="1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DC5FFEA1-90FF-45FD-94BB-3531CA59C146}"/>
                </a:ext>
              </a:extLst>
            </p:cNvPr>
            <p:cNvCxnSpPr/>
            <p:nvPr/>
          </p:nvCxnSpPr>
          <p:spPr>
            <a:xfrm>
              <a:off x="10472738" y="4834992"/>
              <a:ext cx="1100137" cy="0"/>
            </a:xfrm>
            <a:prstGeom prst="straightConnector1">
              <a:avLst/>
            </a:prstGeom>
            <a:ln w="38100">
              <a:solidFill>
                <a:srgbClr val="F250A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4552B716-9416-4597-9B37-363A3A0B1CAE}"/>
              </a:ext>
            </a:extLst>
          </p:cNvPr>
          <p:cNvGrpSpPr/>
          <p:nvPr/>
        </p:nvGrpSpPr>
        <p:grpSpPr>
          <a:xfrm>
            <a:off x="4222148" y="4833434"/>
            <a:ext cx="1562100" cy="1"/>
            <a:chOff x="10010775" y="4834992"/>
            <a:chExt cx="1562100" cy="1"/>
          </a:xfrm>
        </p:grpSpPr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F433B6ED-347E-412A-B182-896273B3E5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0775" y="4834992"/>
              <a:ext cx="461963" cy="1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46C8924A-1C38-4A18-ACA5-056751E6B773}"/>
                </a:ext>
              </a:extLst>
            </p:cNvPr>
            <p:cNvCxnSpPr/>
            <p:nvPr/>
          </p:nvCxnSpPr>
          <p:spPr>
            <a:xfrm>
              <a:off x="10472738" y="4834992"/>
              <a:ext cx="1100137" cy="0"/>
            </a:xfrm>
            <a:prstGeom prst="straightConnector1">
              <a:avLst/>
            </a:prstGeom>
            <a:ln w="38100">
              <a:solidFill>
                <a:srgbClr val="F250A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A02776E-8665-43B5-89B2-5178014477C1}"/>
              </a:ext>
            </a:extLst>
          </p:cNvPr>
          <p:cNvGrpSpPr/>
          <p:nvPr/>
        </p:nvGrpSpPr>
        <p:grpSpPr>
          <a:xfrm>
            <a:off x="2440460" y="4834992"/>
            <a:ext cx="1562100" cy="1"/>
            <a:chOff x="10010775" y="4834992"/>
            <a:chExt cx="1562100" cy="1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F61FD4C5-941A-4E93-8E95-FA1BD901D3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0775" y="4834992"/>
              <a:ext cx="461963" cy="1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9850D227-4F1A-48F5-AF6C-E11324B0E5C3}"/>
                </a:ext>
              </a:extLst>
            </p:cNvPr>
            <p:cNvCxnSpPr/>
            <p:nvPr/>
          </p:nvCxnSpPr>
          <p:spPr>
            <a:xfrm>
              <a:off x="10472738" y="4834992"/>
              <a:ext cx="1100137" cy="0"/>
            </a:xfrm>
            <a:prstGeom prst="straightConnector1">
              <a:avLst/>
            </a:prstGeom>
            <a:ln w="38100">
              <a:solidFill>
                <a:srgbClr val="F250A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9D76DEB4-007A-464B-8B1E-D320C9AA7B5A}"/>
              </a:ext>
            </a:extLst>
          </p:cNvPr>
          <p:cNvGrpSpPr/>
          <p:nvPr/>
        </p:nvGrpSpPr>
        <p:grpSpPr>
          <a:xfrm>
            <a:off x="619124" y="4834992"/>
            <a:ext cx="1562100" cy="1"/>
            <a:chOff x="10010775" y="4834992"/>
            <a:chExt cx="1562100" cy="1"/>
          </a:xfrm>
        </p:grpSpPr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245E7DC2-0F29-42A1-9042-122B94E436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0775" y="4834992"/>
              <a:ext cx="461963" cy="1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F633DACD-E847-4E6F-9793-7F6C5B697EF4}"/>
                </a:ext>
              </a:extLst>
            </p:cNvPr>
            <p:cNvCxnSpPr/>
            <p:nvPr/>
          </p:nvCxnSpPr>
          <p:spPr>
            <a:xfrm>
              <a:off x="10472738" y="4834992"/>
              <a:ext cx="1100137" cy="0"/>
            </a:xfrm>
            <a:prstGeom prst="straightConnector1">
              <a:avLst/>
            </a:prstGeom>
            <a:ln w="38100">
              <a:solidFill>
                <a:srgbClr val="F250A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0428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2337</Words>
  <Application>Microsoft Office PowerPoint</Application>
  <PresentationFormat>宽屏</PresentationFormat>
  <Paragraphs>275</Paragraphs>
  <Slides>75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82" baseType="lpstr">
      <vt:lpstr>Helvetica Neue</vt:lpstr>
      <vt:lpstr>等线</vt:lpstr>
      <vt:lpstr>等线 Light</vt:lpstr>
      <vt:lpstr>Arial</vt:lpstr>
      <vt:lpstr>Times New Roman</vt:lpstr>
      <vt:lpstr>Office 主题​​</vt:lpstr>
      <vt:lpstr>Image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中心法则 翻译、翻译后修饰</vt:lpstr>
      <vt:lpstr>中心法则</vt:lpstr>
      <vt:lpstr>中心法则——翻译 RNA to 蛋白质的一级结构/肽链</vt:lpstr>
      <vt:lpstr>基础知识：氨基酸 氨基酸的基本结构</vt:lpstr>
      <vt:lpstr>基础知识：氨基酸 不同种类的R基</vt:lpstr>
      <vt:lpstr>基础知识：氨基酸 氨基酸的分类（基于R基）</vt:lpstr>
      <vt:lpstr>基础知识：氨基酸 氨基酸的等电点pI</vt:lpstr>
      <vt:lpstr>基础知识：氨基酸 20种氨基酸</vt:lpstr>
      <vt:lpstr>基础知识：蛋白质的一级结构 肽键/酰胺键的形成，氨基酸链</vt:lpstr>
      <vt:lpstr>基础知识：mRNA的成熟 内含子intron和外显子exon</vt:lpstr>
      <vt:lpstr>基础知识： mRNA的成熟 内含子的切除</vt:lpstr>
      <vt:lpstr>基础知识： tRNA 结构与用途</vt:lpstr>
      <vt:lpstr>中心法则</vt:lpstr>
      <vt:lpstr>中心法则——翻译的过程 RNA to 蛋白质的一级结构/肽链</vt:lpstr>
      <vt:lpstr>基础知识： 二硫键的形成 半胱氨酸+半胱氨酸=胱氨酸</vt:lpstr>
      <vt:lpstr>中心法则——翻译的产物 蛋白质的一级结构/肽链</vt:lpstr>
      <vt:lpstr>蛋白质的加工——折叠folding 蛋白质的一级结构/肽链 to 蛋白质的二级结构</vt:lpstr>
      <vt:lpstr>蛋白质的加工——折叠folding 蛋白质的一级结构/肽链 to 蛋白质的二级结构</vt:lpstr>
      <vt:lpstr>基础知识：氨基酸 氨基酸的基本结构</vt:lpstr>
      <vt:lpstr>基础知识：氢键的形成 氨基酸之间形成氢键</vt:lpstr>
      <vt:lpstr>基础知识：氢键的形成 氨基酸之间形成氢键</vt:lpstr>
      <vt:lpstr>基础知识： 蛋白质的二级结构 α-螺旋 α-helix</vt:lpstr>
      <vt:lpstr>基础知识： 蛋白质的二级结构 β-折叠 β-pleated sheet </vt:lpstr>
      <vt:lpstr>基础知识： 蛋白质的二级结构 β-转角 β-turn</vt:lpstr>
      <vt:lpstr>基础知识： 蛋白质的二级结构 其他结构</vt:lpstr>
      <vt:lpstr>蛋白质的加工——折叠folding 蛋白质的一级结构/肽链 to 蛋白质的二级结构</vt:lpstr>
      <vt:lpstr>蛋白质的加工 蛋白质的二级结构 to 蛋白质的三级结构</vt:lpstr>
      <vt:lpstr>基础知识： 蛋白质的三级结构 定义</vt:lpstr>
      <vt:lpstr>蛋白质的加工——折叠folding 蛋白质的二级结构 to 蛋白质的三级结构</vt:lpstr>
      <vt:lpstr>基础知识： 蛋白质的三级结构 新增键</vt:lpstr>
      <vt:lpstr>PowerPoint 演示文稿</vt:lpstr>
      <vt:lpstr>蛋白质的加工 蛋白质的三级结构 to 蛋白质的四级结构</vt:lpstr>
      <vt:lpstr>PowerPoint 演示文稿</vt:lpstr>
      <vt:lpstr>测定蛋白质的空间结构 X射线衍射 X-ray crystallography</vt:lpstr>
      <vt:lpstr>测定蛋白质的空间结构 电镜 electron microscopy</vt:lpstr>
      <vt:lpstr>测定蛋白质的空间结构 核磁共振 NMR spectroscopy</vt:lpstr>
      <vt:lpstr>测定蛋白质的空间结构 简易原理说明</vt:lpstr>
      <vt:lpstr>回顾</vt:lpstr>
      <vt:lpstr>中心法则</vt:lpstr>
      <vt:lpstr>中心法则——翻译 RNA to 蛋白质的一级结构/肽链</vt:lpstr>
      <vt:lpstr>蛋白质的加工 蛋白质的二级结构</vt:lpstr>
      <vt:lpstr>蛋白质的加工 蛋白质的三级结构 to 蛋白质的四级结构</vt:lpstr>
      <vt:lpstr>蛋白质空间结构的测定</vt:lpstr>
      <vt:lpstr>Thanks For Listening ♪(･ω･)ﾉ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狗啃 毛线</dc:creator>
  <cp:lastModifiedBy>狗啃 毛线</cp:lastModifiedBy>
  <cp:revision>1</cp:revision>
  <dcterms:created xsi:type="dcterms:W3CDTF">2022-03-18T06:07:50Z</dcterms:created>
  <dcterms:modified xsi:type="dcterms:W3CDTF">2022-03-18T06:10:46Z</dcterms:modified>
</cp:coreProperties>
</file>